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34"/>
  </p:notesMasterIdLst>
  <p:handoutMasterIdLst>
    <p:handoutMasterId r:id="rId35"/>
  </p:handout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Lst>
  <p:sldSz cx="12192000" cy="6858000"/>
  <p:notesSz cx="6858000" cy="9144000"/>
  <p:defaultTextStyle>
    <a:defPPr rtl="0">
      <a:defRPr lang="pt-B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53" autoAdjust="0"/>
    <p:restoredTop sz="94660"/>
  </p:normalViewPr>
  <p:slideViewPr>
    <p:cSldViewPr snapToGrid="0">
      <p:cViewPr varScale="1">
        <p:scale>
          <a:sx n="71" d="100"/>
          <a:sy n="71" d="100"/>
        </p:scale>
        <p:origin x="654" y="78"/>
      </p:cViewPr>
      <p:guideLst/>
    </p:cSldViewPr>
  </p:slideViewPr>
  <p:notesTextViewPr>
    <p:cViewPr>
      <p:scale>
        <a:sx n="1" d="1"/>
        <a:sy n="1" d="1"/>
      </p:scale>
      <p:origin x="0" y="0"/>
    </p:cViewPr>
  </p:notesTextViewPr>
  <p:notesViewPr>
    <p:cSldViewPr snapToGrid="0">
      <p:cViewPr varScale="1">
        <p:scale>
          <a:sx n="70" d="100"/>
          <a:sy n="70" d="100"/>
        </p:scale>
        <p:origin x="420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os Vinicius Viola" userId="9520eb0046853cf4" providerId="LiveId" clId="{0A7ABEAD-55AF-428B-8D4C-3C2ECED0620A}"/>
    <pc:docChg chg="custSel modSld">
      <pc:chgData name="Marcos Vinicius Viola" userId="9520eb0046853cf4" providerId="LiveId" clId="{0A7ABEAD-55AF-428B-8D4C-3C2ECED0620A}" dt="2025-12-09T19:30:28.200" v="94" actId="14100"/>
      <pc:docMkLst>
        <pc:docMk/>
      </pc:docMkLst>
      <pc:sldChg chg="modSp mod">
        <pc:chgData name="Marcos Vinicius Viola" userId="9520eb0046853cf4" providerId="LiveId" clId="{0A7ABEAD-55AF-428B-8D4C-3C2ECED0620A}" dt="2025-12-09T19:26:34.427" v="2" actId="207"/>
        <pc:sldMkLst>
          <pc:docMk/>
          <pc:sldMk cId="3409587231" sldId="258"/>
        </pc:sldMkLst>
        <pc:spChg chg="mod">
          <ac:chgData name="Marcos Vinicius Viola" userId="9520eb0046853cf4" providerId="LiveId" clId="{0A7ABEAD-55AF-428B-8D4C-3C2ECED0620A}" dt="2025-12-09T19:26:34.427" v="2" actId="207"/>
          <ac:spMkLst>
            <pc:docMk/>
            <pc:sldMk cId="3409587231" sldId="258"/>
            <ac:spMk id="3" creationId="{70491049-1EF7-EF5E-0C57-31FD5ACF645A}"/>
          </ac:spMkLst>
        </pc:spChg>
      </pc:sldChg>
      <pc:sldChg chg="modSp mod">
        <pc:chgData name="Marcos Vinicius Viola" userId="9520eb0046853cf4" providerId="LiveId" clId="{0A7ABEAD-55AF-428B-8D4C-3C2ECED0620A}" dt="2025-12-09T19:26:54.879" v="5" actId="2711"/>
        <pc:sldMkLst>
          <pc:docMk/>
          <pc:sldMk cId="354958629" sldId="259"/>
        </pc:sldMkLst>
        <pc:spChg chg="mod">
          <ac:chgData name="Marcos Vinicius Viola" userId="9520eb0046853cf4" providerId="LiveId" clId="{0A7ABEAD-55AF-428B-8D4C-3C2ECED0620A}" dt="2025-12-09T19:26:54.879" v="5" actId="2711"/>
          <ac:spMkLst>
            <pc:docMk/>
            <pc:sldMk cId="354958629" sldId="259"/>
            <ac:spMk id="8" creationId="{F63D09FB-3A13-0ADC-80B3-BF98BF54F5E9}"/>
          </ac:spMkLst>
        </pc:spChg>
      </pc:sldChg>
      <pc:sldChg chg="modSp mod">
        <pc:chgData name="Marcos Vinicius Viola" userId="9520eb0046853cf4" providerId="LiveId" clId="{0A7ABEAD-55AF-428B-8D4C-3C2ECED0620A}" dt="2025-12-09T19:28:17.849" v="77" actId="113"/>
        <pc:sldMkLst>
          <pc:docMk/>
          <pc:sldMk cId="2827326625" sldId="260"/>
        </pc:sldMkLst>
        <pc:spChg chg="mod">
          <ac:chgData name="Marcos Vinicius Viola" userId="9520eb0046853cf4" providerId="LiveId" clId="{0A7ABEAD-55AF-428B-8D4C-3C2ECED0620A}" dt="2025-12-09T19:28:17.849" v="77" actId="113"/>
          <ac:spMkLst>
            <pc:docMk/>
            <pc:sldMk cId="2827326625" sldId="260"/>
            <ac:spMk id="8" creationId="{7931B25E-62CB-3D5B-977B-532583C7C8B4}"/>
          </ac:spMkLst>
        </pc:spChg>
      </pc:sldChg>
      <pc:sldChg chg="modSp mod">
        <pc:chgData name="Marcos Vinicius Viola" userId="9520eb0046853cf4" providerId="LiveId" clId="{0A7ABEAD-55AF-428B-8D4C-3C2ECED0620A}" dt="2025-12-09T19:29:18.539" v="86" actId="14100"/>
        <pc:sldMkLst>
          <pc:docMk/>
          <pc:sldMk cId="3874064671" sldId="261"/>
        </pc:sldMkLst>
        <pc:spChg chg="mod">
          <ac:chgData name="Marcos Vinicius Viola" userId="9520eb0046853cf4" providerId="LiveId" clId="{0A7ABEAD-55AF-428B-8D4C-3C2ECED0620A}" dt="2025-12-09T19:29:18.539" v="86" actId="14100"/>
          <ac:spMkLst>
            <pc:docMk/>
            <pc:sldMk cId="3874064671" sldId="261"/>
            <ac:spMk id="3" creationId="{7D6D35A5-F700-21C8-75F7-8A237A33D52C}"/>
          </ac:spMkLst>
        </pc:spChg>
      </pc:sldChg>
      <pc:sldChg chg="modSp mod">
        <pc:chgData name="Marcos Vinicius Viola" userId="9520eb0046853cf4" providerId="LiveId" clId="{0A7ABEAD-55AF-428B-8D4C-3C2ECED0620A}" dt="2025-12-09T19:30:18.870" v="93" actId="113"/>
        <pc:sldMkLst>
          <pc:docMk/>
          <pc:sldMk cId="1186412528" sldId="262"/>
        </pc:sldMkLst>
        <pc:spChg chg="mod">
          <ac:chgData name="Marcos Vinicius Viola" userId="9520eb0046853cf4" providerId="LiveId" clId="{0A7ABEAD-55AF-428B-8D4C-3C2ECED0620A}" dt="2025-12-09T19:30:18.870" v="93" actId="113"/>
          <ac:spMkLst>
            <pc:docMk/>
            <pc:sldMk cId="1186412528" sldId="262"/>
            <ac:spMk id="8" creationId="{29BEBC8D-7DC5-E6F8-35DE-C4230D62D32F}"/>
          </ac:spMkLst>
        </pc:spChg>
        <pc:picChg chg="mod">
          <ac:chgData name="Marcos Vinicius Viola" userId="9520eb0046853cf4" providerId="LiveId" clId="{0A7ABEAD-55AF-428B-8D4C-3C2ECED0620A}" dt="2025-12-09T19:30:12.074" v="90" actId="1076"/>
          <ac:picMkLst>
            <pc:docMk/>
            <pc:sldMk cId="1186412528" sldId="262"/>
            <ac:picMk id="4" creationId="{2C9482FD-7931-9905-1BEF-E3FD5ECEA60F}"/>
          </ac:picMkLst>
        </pc:picChg>
      </pc:sldChg>
      <pc:sldChg chg="modSp mod">
        <pc:chgData name="Marcos Vinicius Viola" userId="9520eb0046853cf4" providerId="LiveId" clId="{0A7ABEAD-55AF-428B-8D4C-3C2ECED0620A}" dt="2025-12-09T19:30:28.200" v="94" actId="14100"/>
        <pc:sldMkLst>
          <pc:docMk/>
          <pc:sldMk cId="1831779550" sldId="263"/>
        </pc:sldMkLst>
        <pc:spChg chg="mod">
          <ac:chgData name="Marcos Vinicius Viola" userId="9520eb0046853cf4" providerId="LiveId" clId="{0A7ABEAD-55AF-428B-8D4C-3C2ECED0620A}" dt="2025-12-09T19:30:28.200" v="94" actId="14100"/>
          <ac:spMkLst>
            <pc:docMk/>
            <pc:sldMk cId="1831779550" sldId="263"/>
            <ac:spMk id="8" creationId="{BE62FF89-A0F2-AA09-3FCC-DE68507D853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77C6A9A7-3077-483E-AA41-E5B95BEC5C2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02B56D86-78BE-4F41-BA36-9081BBF254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7A9F23D-114B-4324-A954-2331196DCB7C}" type="datetimeFigureOut">
              <a:rPr lang="pt-BR" smtClean="0"/>
              <a:t>09/12/2025</a:t>
            </a:fld>
            <a:endParaRPr lang="pt-BR"/>
          </a:p>
        </p:txBody>
      </p:sp>
      <p:sp>
        <p:nvSpPr>
          <p:cNvPr id="4" name="Espaço Reservado para Rodapé 3">
            <a:extLst>
              <a:ext uri="{FF2B5EF4-FFF2-40B4-BE49-F238E27FC236}">
                <a16:creationId xmlns:a16="http://schemas.microsoft.com/office/drawing/2014/main" id="{6335EC8E-B52D-4DA3-9B81-BF42DCC795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6C637310-73BB-4892-8F08-1EEAB54950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9318F9-32AC-4C41-AFB2-95D39ACE9BCB}" type="slidenum">
              <a:rPr lang="pt-BR" smtClean="0"/>
              <a:t>‹nº›</a:t>
            </a:fld>
            <a:endParaRPr lang="pt-BR"/>
          </a:p>
        </p:txBody>
      </p:sp>
    </p:spTree>
    <p:extLst>
      <p:ext uri="{BB962C8B-B14F-4D97-AF65-F5344CB8AC3E}">
        <p14:creationId xmlns:p14="http://schemas.microsoft.com/office/powerpoint/2010/main" val="19624867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noProof="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3BD9F6-0618-4918-808E-71F5DB6A41FC}" type="datetimeFigureOut">
              <a:rPr lang="pt-BR" noProof="0" smtClean="0"/>
              <a:t>09/12/2025</a:t>
            </a:fld>
            <a:endParaRPr lang="pt-BR" noProof="0"/>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noProof="0"/>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noProof="0"/>
              <a:t>Clique para editar o texto Mestre</a:t>
            </a:r>
          </a:p>
          <a:p>
            <a:pPr lvl="1"/>
            <a:r>
              <a:rPr lang="pt-BR" noProof="0"/>
              <a:t>Segundo nível</a:t>
            </a:r>
          </a:p>
          <a:p>
            <a:pPr lvl="2"/>
            <a:r>
              <a:rPr lang="pt-BR" noProof="0"/>
              <a:t>Terceiro nível</a:t>
            </a:r>
          </a:p>
          <a:p>
            <a:pPr lvl="3"/>
            <a:r>
              <a:rPr lang="pt-BR" noProof="0"/>
              <a:t>Quarto nível</a:t>
            </a:r>
          </a:p>
          <a:p>
            <a:pPr lvl="4"/>
            <a:r>
              <a:rPr lang="pt-BR" noProof="0"/>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noProof="0"/>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61237F-9425-4345-8208-5BF82594D0BB}" type="slidenum">
              <a:rPr lang="pt-BR" noProof="0" smtClean="0"/>
              <a:t>‹nº›</a:t>
            </a:fld>
            <a:endParaRPr lang="pt-BR" noProof="0"/>
          </a:p>
        </p:txBody>
      </p:sp>
    </p:spTree>
    <p:extLst>
      <p:ext uri="{BB962C8B-B14F-4D97-AF65-F5344CB8AC3E}">
        <p14:creationId xmlns:p14="http://schemas.microsoft.com/office/powerpoint/2010/main" val="174324467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5361237F-9425-4345-8208-5BF82594D0BB}" type="slidenum">
              <a:rPr lang="pt-BR" smtClean="0"/>
              <a:t>1</a:t>
            </a:fld>
            <a:endParaRPr lang="pt-BR"/>
          </a:p>
        </p:txBody>
      </p:sp>
    </p:spTree>
    <p:extLst>
      <p:ext uri="{BB962C8B-B14F-4D97-AF65-F5344CB8AC3E}">
        <p14:creationId xmlns:p14="http://schemas.microsoft.com/office/powerpoint/2010/main" val="3983937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dirty="0"/>
              <a:t>Click to edit Master title style</a:t>
            </a:r>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688390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81321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dirty="0"/>
              <a:t>Click to edit Master title style</a:t>
            </a:r>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517185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683418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756456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612611449"/>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139516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dirty="0"/>
              <a:t>Click to edit Master title style</a:t>
            </a:r>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258866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dirty="0"/>
              <a:t>Click to edit Master title style</a:t>
            </a:r>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12/9/2025</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764487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356393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dirty="0"/>
              <a:t>Click to edit Master title style</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599526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832839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dirty="0"/>
              <a:t>Click to edit Master title style</a:t>
            </a:r>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864970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1870780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19807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8818911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912198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12/9/2025</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696998225"/>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tel:4432545550" TargetMode="External"/><Relationship Id="rId7" Type="http://schemas.openxmlformats.org/officeDocument/2006/relationships/image" Target="../media/image2.jpeg"/><Relationship Id="rId2" Type="http://schemas.openxmlformats.org/officeDocument/2006/relationships/hyperlink" Target="https://wa.me/5511993464641" TargetMode="External"/><Relationship Id="rId1" Type="http://schemas.openxmlformats.org/officeDocument/2006/relationships/slideLayout" Target="../slideLayouts/slideLayout4.xml"/><Relationship Id="rId6" Type="http://schemas.openxmlformats.org/officeDocument/2006/relationships/hyperlink" Target="https://www.facebook.com/anubistanatopraxia" TargetMode="External"/><Relationship Id="rId5" Type="http://schemas.openxmlformats.org/officeDocument/2006/relationships/hyperlink" Target="https://www.instagram.com/anubis.quimicos/" TargetMode="External"/><Relationship Id="rId4" Type="http://schemas.openxmlformats.org/officeDocument/2006/relationships/hyperlink" Target="mailto:vendas@anubis.ind.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F32515-9322-44A5-8C72-4C7BFB4618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617F13B-5021-454F-90E5-3AB2383BF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m 3" descr="Logotipo, nome da empresa&#10;&#10;Descrição gerada automaticamente">
            <a:extLst>
              <a:ext uri="{FF2B5EF4-FFF2-40B4-BE49-F238E27FC236}">
                <a16:creationId xmlns:a16="http://schemas.microsoft.com/office/drawing/2014/main" id="{03F1EEE6-D575-471D-1688-C973C136321E}"/>
              </a:ext>
            </a:extLst>
          </p:cNvPr>
          <p:cNvPicPr>
            <a:picLocks noChangeAspect="1"/>
          </p:cNvPicPr>
          <p:nvPr/>
        </p:nvPicPr>
        <p:blipFill>
          <a:blip r:embed="rId3"/>
          <a:stretch>
            <a:fillRect/>
          </a:stretch>
        </p:blipFill>
        <p:spPr>
          <a:xfrm>
            <a:off x="2406552" y="643467"/>
            <a:ext cx="7378895" cy="5571066"/>
          </a:xfrm>
          <a:prstGeom prst="rect">
            <a:avLst/>
          </a:prstGeom>
        </p:spPr>
      </p:pic>
    </p:spTree>
    <p:extLst>
      <p:ext uri="{BB962C8B-B14F-4D97-AF65-F5344CB8AC3E}">
        <p14:creationId xmlns:p14="http://schemas.microsoft.com/office/powerpoint/2010/main" val="2979223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64BC24-45D1-FC46-67D0-ECAD4AF02129}"/>
              </a:ext>
            </a:extLst>
          </p:cNvPr>
          <p:cNvSpPr>
            <a:spLocks noGrp="1"/>
          </p:cNvSpPr>
          <p:nvPr>
            <p:ph type="ctrTitle"/>
          </p:nvPr>
        </p:nvSpPr>
        <p:spPr>
          <a:xfrm>
            <a:off x="1751012" y="609601"/>
            <a:ext cx="8676222" cy="1690778"/>
          </a:xfrm>
        </p:spPr>
        <p:txBody>
          <a:bodyPr/>
          <a:lstStyle/>
          <a:p>
            <a:r>
              <a:rPr lang="es-ES" b="1" dirty="0">
                <a:solidFill>
                  <a:srgbClr val="FFFF00"/>
                </a:solidFill>
                <a:effectLst>
                  <a:glow rad="38100">
                    <a:prstClr val="black">
                      <a:lumMod val="65000"/>
                      <a:lumOff val="35000"/>
                      <a:alpha val="50000"/>
                    </a:prstClr>
                  </a:glow>
                  <a:outerShdw blurRad="28575" dist="31750" dir="13200000" algn="tl" rotWithShape="0">
                    <a:srgbClr val="000000">
                      <a:alpha val="25000"/>
                    </a:srgbClr>
                  </a:outerShdw>
                </a:effectLst>
              </a:rPr>
              <a:t>FLUIDOS ARTERIALES, CAVITARIOS Y AUXILIARES</a:t>
            </a:r>
            <a:r>
              <a:rPr lang="pt-BR" b="1" dirty="0">
                <a:solidFill>
                  <a:srgbClr val="FFFF00"/>
                </a:solidFill>
                <a:effectLst>
                  <a:glow rad="38100">
                    <a:prstClr val="black">
                      <a:lumMod val="65000"/>
                      <a:lumOff val="35000"/>
                      <a:alpha val="50000"/>
                    </a:prstClr>
                  </a:glow>
                  <a:outerShdw blurRad="28575" dist="31750" dir="13200000" algn="tl" rotWithShape="0">
                    <a:srgbClr val="000000">
                      <a:alpha val="25000"/>
                    </a:srgbClr>
                  </a:outerShdw>
                </a:effectLst>
              </a:rPr>
              <a:t> </a:t>
            </a:r>
          </a:p>
        </p:txBody>
      </p:sp>
      <p:sp>
        <p:nvSpPr>
          <p:cNvPr id="3" name="Subtítulo 2">
            <a:extLst>
              <a:ext uri="{FF2B5EF4-FFF2-40B4-BE49-F238E27FC236}">
                <a16:creationId xmlns:a16="http://schemas.microsoft.com/office/drawing/2014/main" id="{70491049-1EF7-EF5E-0C57-31FD5ACF645A}"/>
              </a:ext>
            </a:extLst>
          </p:cNvPr>
          <p:cNvSpPr>
            <a:spLocks noGrp="1"/>
          </p:cNvSpPr>
          <p:nvPr>
            <p:ph type="subTitle" idx="1"/>
          </p:nvPr>
        </p:nvSpPr>
        <p:spPr>
          <a:xfrm>
            <a:off x="873994" y="2434088"/>
            <a:ext cx="10631541" cy="4190998"/>
          </a:xfrm>
        </p:spPr>
        <p:txBody>
          <a:bodyPr>
            <a:normAutofit/>
          </a:bodyPr>
          <a:lstStyle/>
          <a:p>
            <a:r>
              <a:rPr lang="es-ES" sz="2400" b="1" dirty="0">
                <a:solidFill>
                  <a:srgbClr val="FFFF00"/>
                </a:solidFill>
              </a:rPr>
              <a:t>Acerca de Anubis</a:t>
            </a:r>
            <a:br>
              <a:rPr lang="es-ES" sz="2400" b="1" dirty="0">
                <a:solidFill>
                  <a:srgbClr val="FFFF00"/>
                </a:solidFill>
              </a:rPr>
            </a:br>
            <a:r>
              <a:rPr lang="es-ES" sz="2400" b="1" dirty="0">
                <a:solidFill>
                  <a:srgbClr val="FFFF00"/>
                </a:solidFill>
              </a:rPr>
              <a:t>Fundada en agosto de 2016, la marca Anubis ingresó al mercado funerario con un concepto revolucionario. Nuestro compromiso es desarrollar productos que permitan realizar su trabajo de la mejor manera posible. Nos mantenemos en constante investigación y búsqueda de la mejora continua, lo que nos diferencia y garantiza una calidad incomparable. Cada lote de nuestros productos químicos pasa por rigurosos controles, y contamos con un equipo de químicos altamente capacitados.</a:t>
            </a:r>
            <a:endParaRPr lang="pt-BR"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val="3409587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9F969F-C815-CDDC-70DE-3CC4320211BE}"/>
              </a:ext>
            </a:extLst>
          </p:cNvPr>
          <p:cNvSpPr>
            <a:spLocks noGrp="1"/>
          </p:cNvSpPr>
          <p:nvPr>
            <p:ph type="title"/>
          </p:nvPr>
        </p:nvSpPr>
        <p:spPr>
          <a:xfrm>
            <a:off x="6420465" y="609600"/>
            <a:ext cx="5122606" cy="1905000"/>
          </a:xfrm>
        </p:spPr>
        <p:txBody>
          <a:bodyPr>
            <a:normAutofit/>
          </a:bodyPr>
          <a:lstStyle/>
          <a:p>
            <a:pPr algn="ct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TANATOFLUÍDO ARTERIAL 14 – TA 14</a:t>
            </a:r>
          </a:p>
        </p:txBody>
      </p:sp>
      <p:sp>
        <p:nvSpPr>
          <p:cNvPr id="8" name="Content Placeholder 7">
            <a:extLst>
              <a:ext uri="{FF2B5EF4-FFF2-40B4-BE49-F238E27FC236}">
                <a16:creationId xmlns:a16="http://schemas.microsoft.com/office/drawing/2014/main" id="{F63D09FB-3A13-0ADC-80B3-BF98BF54F5E9}"/>
              </a:ext>
            </a:extLst>
          </p:cNvPr>
          <p:cNvSpPr>
            <a:spLocks noGrp="1"/>
          </p:cNvSpPr>
          <p:nvPr>
            <p:ph idx="1"/>
          </p:nvPr>
        </p:nvSpPr>
        <p:spPr>
          <a:xfrm>
            <a:off x="6204805" y="2666999"/>
            <a:ext cx="5338266" cy="3446313"/>
          </a:xfrm>
        </p:spPr>
        <p:txBody>
          <a:bodyPr>
            <a:normAutofit lnSpcReduction="10000"/>
          </a:bodyPr>
          <a:lstStyle/>
          <a:p>
            <a:r>
              <a:rPr lang="pt-BR" sz="2800" b="1" dirty="0">
                <a:solidFill>
                  <a:srgbClr val="FFFF00"/>
                </a:solidFill>
                <a:ea typeface="Montserrat"/>
                <a:cs typeface="Montserrat"/>
              </a:rPr>
              <a:t>Líquido arterial TA14 </a:t>
            </a:r>
            <a:r>
              <a:rPr lang="pt-BR" sz="2800" b="1" dirty="0" err="1">
                <a:solidFill>
                  <a:srgbClr val="FFFF00"/>
                </a:solidFill>
                <a:ea typeface="Montserrat"/>
                <a:cs typeface="Montserrat"/>
              </a:rPr>
              <a:t>botella</a:t>
            </a:r>
            <a:r>
              <a:rPr lang="pt-BR" sz="2800" b="1" dirty="0">
                <a:solidFill>
                  <a:srgbClr val="FFFF00"/>
                </a:solidFill>
                <a:ea typeface="Montserrat"/>
                <a:cs typeface="Montserrat"/>
              </a:rPr>
              <a:t> de 1 litro y bomba 20L, </a:t>
            </a:r>
            <a:r>
              <a:rPr lang="pt-BR" sz="2800" b="1" dirty="0" err="1">
                <a:solidFill>
                  <a:srgbClr val="FFFF00"/>
                </a:solidFill>
                <a:ea typeface="Montserrat"/>
                <a:cs typeface="Montserrat"/>
              </a:rPr>
              <a:t>producto</a:t>
            </a:r>
            <a:r>
              <a:rPr lang="pt-BR" sz="2800" b="1" dirty="0">
                <a:solidFill>
                  <a:srgbClr val="FFFF00"/>
                </a:solidFill>
                <a:ea typeface="Montserrat"/>
                <a:cs typeface="Montserrat"/>
              </a:rPr>
              <a:t> especial para </a:t>
            </a:r>
            <a:r>
              <a:rPr lang="pt-BR" sz="2800" b="1" dirty="0" err="1">
                <a:solidFill>
                  <a:srgbClr val="FFFF00"/>
                </a:solidFill>
                <a:ea typeface="Montserrat"/>
                <a:cs typeface="Montserrat"/>
              </a:rPr>
              <a:t>enfermedades</a:t>
            </a:r>
            <a:r>
              <a:rPr lang="pt-BR" sz="2800" b="1" dirty="0">
                <a:solidFill>
                  <a:srgbClr val="FFFF00"/>
                </a:solidFill>
                <a:ea typeface="Montserrat"/>
                <a:cs typeface="Montserrat"/>
              </a:rPr>
              <a:t> hepáticas: </a:t>
            </a:r>
            <a:r>
              <a:rPr lang="pt-BR" sz="2800" b="1" dirty="0" err="1">
                <a:solidFill>
                  <a:srgbClr val="FFFF00"/>
                </a:solidFill>
                <a:ea typeface="Montserrat"/>
                <a:cs typeface="Montserrat"/>
              </a:rPr>
              <a:t>ictericia</a:t>
            </a:r>
            <a:r>
              <a:rPr lang="pt-BR" sz="2800" b="1" dirty="0">
                <a:solidFill>
                  <a:srgbClr val="FFFF00"/>
                </a:solidFill>
                <a:ea typeface="Montserrat"/>
                <a:cs typeface="Montserrat"/>
              </a:rPr>
              <a:t>, </a:t>
            </a:r>
            <a:r>
              <a:rPr lang="pt-BR" sz="2800" b="1" dirty="0" err="1">
                <a:solidFill>
                  <a:srgbClr val="FFFF00"/>
                </a:solidFill>
                <a:ea typeface="Montserrat"/>
                <a:cs typeface="Montserrat"/>
              </a:rPr>
              <a:t>cirrosis</a:t>
            </a:r>
            <a:r>
              <a:rPr lang="pt-BR" sz="2800" b="1" dirty="0">
                <a:solidFill>
                  <a:srgbClr val="FFFF00"/>
                </a:solidFill>
                <a:ea typeface="Montserrat"/>
                <a:cs typeface="Montserrat"/>
              </a:rPr>
              <a:t>, </a:t>
            </a:r>
            <a:r>
              <a:rPr lang="pt-BR" sz="2800" b="1" dirty="0" err="1">
                <a:solidFill>
                  <a:srgbClr val="FFFF00"/>
                </a:solidFill>
                <a:ea typeface="Montserrat"/>
                <a:cs typeface="Montserrat"/>
              </a:rPr>
              <a:t>hepatitis</a:t>
            </a:r>
            <a:r>
              <a:rPr lang="pt-BR" sz="2800" b="1" dirty="0">
                <a:solidFill>
                  <a:srgbClr val="FFFF00"/>
                </a:solidFill>
                <a:ea typeface="Montserrat"/>
                <a:cs typeface="Montserrat"/>
              </a:rPr>
              <a:t> y </a:t>
            </a:r>
            <a:r>
              <a:rPr lang="pt-BR" sz="2800" b="1" dirty="0" err="1">
                <a:solidFill>
                  <a:srgbClr val="FFFF00"/>
                </a:solidFill>
                <a:ea typeface="Montserrat"/>
                <a:cs typeface="Montserrat"/>
              </a:rPr>
              <a:t>otras</a:t>
            </a:r>
            <a:r>
              <a:rPr lang="pt-BR" sz="2800" b="1" dirty="0">
                <a:solidFill>
                  <a:srgbClr val="FFFF00"/>
                </a:solidFill>
                <a:ea typeface="Montserrat"/>
                <a:cs typeface="Montserrat"/>
              </a:rPr>
              <a:t>.</a:t>
            </a:r>
          </a:p>
          <a:p>
            <a:r>
              <a:rPr lang="pt-BR" sz="28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Se utiliza 1 litro </a:t>
            </a:r>
            <a:r>
              <a:rPr lang="pt-BR" sz="2800" b="1" dirty="0" err="1">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en</a:t>
            </a:r>
            <a:r>
              <a:rPr lang="pt-BR" sz="28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 6 litros de agua</a:t>
            </a:r>
            <a:endParaRPr lang="en-US" sz="28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pic>
        <p:nvPicPr>
          <p:cNvPr id="4" name="Espaço Reservado para Conteúdo 3" descr="Garrafa de plástico&#10;&#10;Descrição gerada automaticamente">
            <a:extLst>
              <a:ext uri="{FF2B5EF4-FFF2-40B4-BE49-F238E27FC236}">
                <a16:creationId xmlns:a16="http://schemas.microsoft.com/office/drawing/2014/main" id="{26796620-449A-0E3F-DEEF-2D5B63A7D04F}"/>
              </a:ext>
            </a:extLst>
          </p:cNvPr>
          <p:cNvPicPr>
            <a:picLocks noChangeAspect="1"/>
          </p:cNvPicPr>
          <p:nvPr/>
        </p:nvPicPr>
        <p:blipFill>
          <a:blip r:embed="rId3"/>
          <a:stretch>
            <a:fillRect/>
          </a:stretch>
        </p:blipFill>
        <p:spPr>
          <a:xfrm>
            <a:off x="745132" y="645106"/>
            <a:ext cx="5247747"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54958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046CEF-00D8-55B3-7B73-99ABA8A18F30}"/>
              </a:ext>
            </a:extLst>
          </p:cNvPr>
          <p:cNvSpPr>
            <a:spLocks noGrp="1"/>
          </p:cNvSpPr>
          <p:nvPr>
            <p:ph type="title"/>
          </p:nvPr>
        </p:nvSpPr>
        <p:spPr>
          <a:xfrm>
            <a:off x="6420465" y="609600"/>
            <a:ext cx="5122606" cy="1905000"/>
          </a:xfrm>
        </p:spPr>
        <p:txBody>
          <a:bodyPr>
            <a:normAutofit/>
          </a:bodyPr>
          <a:lstStyle/>
          <a:p>
            <a:pPr algn="ct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TANATOFLUÍDO ARTERIAL 21 – TA 21</a:t>
            </a:r>
          </a:p>
        </p:txBody>
      </p:sp>
      <p:sp>
        <p:nvSpPr>
          <p:cNvPr id="8" name="Content Placeholder 7">
            <a:extLst>
              <a:ext uri="{FF2B5EF4-FFF2-40B4-BE49-F238E27FC236}">
                <a16:creationId xmlns:a16="http://schemas.microsoft.com/office/drawing/2014/main" id="{7931B25E-62CB-3D5B-977B-532583C7C8B4}"/>
              </a:ext>
            </a:extLst>
          </p:cNvPr>
          <p:cNvSpPr>
            <a:spLocks noGrp="1"/>
          </p:cNvSpPr>
          <p:nvPr>
            <p:ph idx="1"/>
          </p:nvPr>
        </p:nvSpPr>
        <p:spPr>
          <a:xfrm>
            <a:off x="6420465" y="2666999"/>
            <a:ext cx="5122606" cy="3216276"/>
          </a:xfrm>
        </p:spPr>
        <p:txBody>
          <a:bodyPr>
            <a:normAutofit lnSpcReduction="10000"/>
          </a:bodyPr>
          <a:lstStyle/>
          <a:p>
            <a:r>
              <a:rPr lang="es-ES" sz="2400" b="1" dirty="0">
                <a:solidFill>
                  <a:srgbClr val="FFFF00"/>
                </a:solidFill>
              </a:rPr>
              <a:t>Es considerado el fluido universal.</a:t>
            </a:r>
          </a:p>
          <a:p>
            <a:r>
              <a:rPr lang="es-ES" sz="2400" b="1" dirty="0">
                <a:solidFill>
                  <a:srgbClr val="FFFF00"/>
                </a:solidFill>
              </a:rPr>
              <a:t>Se utiliza para fallecimientos recientes y para entierros realizados dentro de las 24 horas.</a:t>
            </a:r>
          </a:p>
          <a:p>
            <a:r>
              <a:rPr lang="es-ES" sz="2400" b="1" dirty="0">
                <a:solidFill>
                  <a:srgbClr val="FFFF00"/>
                </a:solidFill>
              </a:rPr>
              <a:t>La proporción recomendada es de 1 litro en 6 litros de agua.</a:t>
            </a:r>
            <a:endParaRPr lang="en-US"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
        <p:nvSpPr>
          <p:cNvPr id="11" name="Rounded Rectangle 7">
            <a:extLst>
              <a:ext uri="{FF2B5EF4-FFF2-40B4-BE49-F238E27FC236}">
                <a16:creationId xmlns:a16="http://schemas.microsoft.com/office/drawing/2014/main" id="{EEBB00DB-2BC4-428B-A16B-D271C0695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924" y="620720"/>
            <a:ext cx="5441895" cy="5272133"/>
          </a:xfrm>
          <a:prstGeom prst="roundRect">
            <a:avLst>
              <a:gd name="adj" fmla="val 3812"/>
            </a:avLst>
          </a:prstGeom>
          <a:solidFill>
            <a:srgbClr val="FFFFFF"/>
          </a:solidFill>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ço Reservado para Conteúdo 3" descr="Uma imagem contendo garrafa, parede, comida, interior&#10;&#10;Descrição gerada com alta confiança">
            <a:extLst>
              <a:ext uri="{FF2B5EF4-FFF2-40B4-BE49-F238E27FC236}">
                <a16:creationId xmlns:a16="http://schemas.microsoft.com/office/drawing/2014/main" id="{2A871D13-6107-76EC-1DAE-7935C1B3F064}"/>
              </a:ext>
            </a:extLst>
          </p:cNvPr>
          <p:cNvPicPr>
            <a:picLocks noChangeAspect="1"/>
          </p:cNvPicPr>
          <p:nvPr/>
        </p:nvPicPr>
        <p:blipFill>
          <a:blip r:embed="rId3"/>
          <a:stretch>
            <a:fillRect/>
          </a:stretch>
        </p:blipFill>
        <p:spPr>
          <a:xfrm>
            <a:off x="1232352" y="1115267"/>
            <a:ext cx="4283039" cy="4283039"/>
          </a:xfrm>
          <a:prstGeom prst="rect">
            <a:avLst/>
          </a:prstGeom>
        </p:spPr>
      </p:pic>
    </p:spTree>
    <p:extLst>
      <p:ext uri="{BB962C8B-B14F-4D97-AF65-F5344CB8AC3E}">
        <p14:creationId xmlns:p14="http://schemas.microsoft.com/office/powerpoint/2010/main" val="2827326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5EE316-9277-0B68-1EE7-C13221C9581A}"/>
              </a:ext>
            </a:extLst>
          </p:cNvPr>
          <p:cNvSpPr>
            <a:spLocks noGrp="1"/>
          </p:cNvSpPr>
          <p:nvPr>
            <p:ph type="ctrTitle"/>
          </p:nvPr>
        </p:nvSpPr>
        <p:spPr>
          <a:xfrm>
            <a:off x="6075865" y="515978"/>
            <a:ext cx="5457375" cy="1729681"/>
          </a:xfrm>
        </p:spPr>
        <p:txBody>
          <a:bodyPr>
            <a:normAutofit/>
          </a:bodyPr>
          <a:lstStyle/>
          <a:p>
            <a:r>
              <a:rPr lang="pt-BR" sz="3200" b="1" dirty="0">
                <a:solidFill>
                  <a:srgbClr val="FFFF00"/>
                </a:solidFill>
                <a:effectLst>
                  <a:glow rad="38100">
                    <a:prstClr val="black">
                      <a:lumMod val="65000"/>
                      <a:lumOff val="35000"/>
                      <a:alpha val="50000"/>
                    </a:prstClr>
                  </a:glow>
                  <a:outerShdw blurRad="28575" dist="31750" dir="13200000" algn="tl" rotWithShape="0">
                    <a:srgbClr val="000000">
                      <a:alpha val="25000"/>
                    </a:srgbClr>
                  </a:outerShdw>
                </a:effectLst>
              </a:rPr>
              <a:t>TANATOFLUÍDO ARTERIAL 26 – TA 26</a:t>
            </a:r>
          </a:p>
        </p:txBody>
      </p:sp>
      <p:sp>
        <p:nvSpPr>
          <p:cNvPr id="3" name="Subtítulo 2">
            <a:extLst>
              <a:ext uri="{FF2B5EF4-FFF2-40B4-BE49-F238E27FC236}">
                <a16:creationId xmlns:a16="http://schemas.microsoft.com/office/drawing/2014/main" id="{7D6D35A5-F700-21C8-75F7-8A237A33D52C}"/>
              </a:ext>
            </a:extLst>
          </p:cNvPr>
          <p:cNvSpPr>
            <a:spLocks noGrp="1"/>
          </p:cNvSpPr>
          <p:nvPr>
            <p:ph type="subTitle" idx="1"/>
          </p:nvPr>
        </p:nvSpPr>
        <p:spPr>
          <a:xfrm>
            <a:off x="6735098" y="2353235"/>
            <a:ext cx="5152102" cy="4087906"/>
          </a:xfrm>
        </p:spPr>
        <p:txBody>
          <a:bodyPr vert="horz" lIns="91440" tIns="45720" rIns="91440" bIns="45720" rtlCol="0" anchor="t">
            <a:noAutofit/>
          </a:bodyPr>
          <a:lstStyle/>
          <a:p>
            <a:pPr algn="l"/>
            <a:r>
              <a:rPr lang="es-ES" sz="2600" b="1" dirty="0">
                <a:solidFill>
                  <a:srgbClr val="FFFF00"/>
                </a:solidFill>
              </a:rPr>
              <a:t>líquido arterial TA26 en presentaciones de 1 L y 20 L, utilizado para el tratamiento de cuerpos en estado de descomposición y en casos de politraumatismos (accidentes).</a:t>
            </a:r>
            <a:br>
              <a:rPr lang="es-ES" sz="2600" b="1" dirty="0">
                <a:solidFill>
                  <a:srgbClr val="FFFF00"/>
                </a:solidFill>
              </a:rPr>
            </a:br>
            <a:r>
              <a:rPr lang="es-ES" sz="2600" b="1" dirty="0">
                <a:solidFill>
                  <a:srgbClr val="FFFF00"/>
                </a:solidFill>
              </a:rPr>
              <a:t>La proporción recomendada es de 1 litro en 6 litros de agua.</a:t>
            </a:r>
            <a:endParaRPr lang="pt-BR" sz="26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var( --e-global-typography-text-font-family )"/>
              <a:cs typeface="var( --e-global-typography-text-font-family )"/>
            </a:endParaRPr>
          </a:p>
          <a:p>
            <a:endParaRPr lang="pt-BR" sz="2800"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var( --e-global-typography-text-font-family )"/>
              <a:ea typeface="var( --e-global-typography-text-font-family )"/>
              <a:cs typeface="var( --e-global-typography-text-font-family )"/>
            </a:endParaRPr>
          </a:p>
        </p:txBody>
      </p:sp>
      <p:sp>
        <p:nvSpPr>
          <p:cNvPr id="9" name="Rounded Rectangle 7">
            <a:extLst>
              <a:ext uri="{FF2B5EF4-FFF2-40B4-BE49-F238E27FC236}">
                <a16:creationId xmlns:a16="http://schemas.microsoft.com/office/drawing/2014/main" id="{12E6EEB1-02F9-4373-8E9E-0238856E03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290" y="620720"/>
            <a:ext cx="5457375" cy="5597200"/>
          </a:xfrm>
          <a:prstGeom prst="roundRect">
            <a:avLst>
              <a:gd name="adj" fmla="val 3812"/>
            </a:avLst>
          </a:prstGeom>
          <a:solidFill>
            <a:srgbClr val="FFFFFF"/>
          </a:solidFill>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m 3" descr="Garrafa de bebida&#10;&#10;Descrição gerada automaticamente">
            <a:extLst>
              <a:ext uri="{FF2B5EF4-FFF2-40B4-BE49-F238E27FC236}">
                <a16:creationId xmlns:a16="http://schemas.microsoft.com/office/drawing/2014/main" id="{7DCDD28E-C0BE-002D-2EEE-44AA919F4CCA}"/>
              </a:ext>
            </a:extLst>
          </p:cNvPr>
          <p:cNvPicPr>
            <a:picLocks noChangeAspect="1"/>
          </p:cNvPicPr>
          <p:nvPr/>
        </p:nvPicPr>
        <p:blipFill>
          <a:blip r:embed="rId3"/>
          <a:srcRect l="1984" r="576" b="4"/>
          <a:stretch/>
        </p:blipFill>
        <p:spPr>
          <a:xfrm>
            <a:off x="1142167" y="1115604"/>
            <a:ext cx="4489621" cy="4607432"/>
          </a:xfrm>
          <a:prstGeom prst="rect">
            <a:avLst/>
          </a:prstGeom>
        </p:spPr>
      </p:pic>
    </p:spTree>
    <p:extLst>
      <p:ext uri="{BB962C8B-B14F-4D97-AF65-F5344CB8AC3E}">
        <p14:creationId xmlns:p14="http://schemas.microsoft.com/office/powerpoint/2010/main" val="3874064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295EA1-10BE-88C1-FD6D-DC43DDA2E89F}"/>
              </a:ext>
            </a:extLst>
          </p:cNvPr>
          <p:cNvSpPr>
            <a:spLocks noGrp="1"/>
          </p:cNvSpPr>
          <p:nvPr>
            <p:ph type="title"/>
          </p:nvPr>
        </p:nvSpPr>
        <p:spPr>
          <a:xfrm>
            <a:off x="6523587" y="340659"/>
            <a:ext cx="5122606" cy="1905000"/>
          </a:xfrm>
        </p:spPr>
        <p:txBody>
          <a:bodyPr>
            <a:normAutofit/>
          </a:bodyPr>
          <a:lstStyle/>
          <a:p>
            <a:pPr algn="ctr"/>
            <a:r>
              <a:rPr lang="pt-BR" b="1" dirty="0"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Tanatofluído</a:t>
            </a: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arterial 32 – </a:t>
            </a:r>
            <a:r>
              <a:rPr lang="pt-BR" b="1" dirty="0"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ta</a:t>
            </a: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32</a:t>
            </a:r>
          </a:p>
        </p:txBody>
      </p:sp>
      <p:sp>
        <p:nvSpPr>
          <p:cNvPr id="8" name="Content Placeholder 7">
            <a:extLst>
              <a:ext uri="{FF2B5EF4-FFF2-40B4-BE49-F238E27FC236}">
                <a16:creationId xmlns:a16="http://schemas.microsoft.com/office/drawing/2014/main" id="{29BEBC8D-7DC5-E6F8-35DE-C4230D62D32F}"/>
              </a:ext>
            </a:extLst>
          </p:cNvPr>
          <p:cNvSpPr>
            <a:spLocks noGrp="1"/>
          </p:cNvSpPr>
          <p:nvPr>
            <p:ph idx="1"/>
          </p:nvPr>
        </p:nvSpPr>
        <p:spPr>
          <a:xfrm>
            <a:off x="5728447" y="2976280"/>
            <a:ext cx="6723529" cy="3733801"/>
          </a:xfrm>
        </p:spPr>
        <p:txBody>
          <a:bodyPr>
            <a:noAutofit/>
          </a:bodyPr>
          <a:lstStyle/>
          <a:p>
            <a:r>
              <a:rPr lang="es-ES" sz="2600" b="1" dirty="0">
                <a:solidFill>
                  <a:srgbClr val="FFFF00"/>
                </a:solidFill>
              </a:rPr>
              <a:t>líquido arterial TA32 en presentaciones de 1 L y bomba de 20 L. Producto específico para cuerpos en estado inicial de descomposición, ahogados, quemados, postrados en cama por períodos prolongados, casos de asfixia, patologías cardíacas y accidentes cerebrovasculares (tanto hemorrágicos como isquémicos).</a:t>
            </a:r>
            <a:br>
              <a:rPr lang="es-ES" sz="2600" b="1" dirty="0">
                <a:solidFill>
                  <a:srgbClr val="FFFF00"/>
                </a:solidFill>
              </a:rPr>
            </a:br>
            <a:r>
              <a:rPr lang="es-ES" sz="2600" b="1" dirty="0">
                <a:solidFill>
                  <a:srgbClr val="FFFF00"/>
                </a:solidFill>
              </a:rPr>
              <a:t>La proporción recomendada es de 1 litro en 6 litros de agua.</a:t>
            </a:r>
            <a:br>
              <a:rPr lang="en-US" sz="2600" b="1" dirty="0">
                <a:solidFill>
                  <a:srgbClr val="FFFF00"/>
                </a:solidFill>
              </a:rPr>
            </a:br>
            <a:endParaRPr lang="en-US" sz="2600" b="1" dirty="0">
              <a:solidFill>
                <a:srgbClr val="FFFF00"/>
              </a:solidFill>
            </a:endParaRPr>
          </a:p>
          <a:p>
            <a:endParaRPr lang="en-US" sz="26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pic>
        <p:nvPicPr>
          <p:cNvPr id="4" name="Espaço Reservado para Conteúdo 3" descr="Uma imagem contendo comida, molho&#10;&#10;Descrição gerada automaticamente">
            <a:extLst>
              <a:ext uri="{FF2B5EF4-FFF2-40B4-BE49-F238E27FC236}">
                <a16:creationId xmlns:a16="http://schemas.microsoft.com/office/drawing/2014/main" id="{2C9482FD-7931-9905-1BEF-E3FD5ECEA60F}"/>
              </a:ext>
            </a:extLst>
          </p:cNvPr>
          <p:cNvPicPr>
            <a:picLocks noChangeAspect="1"/>
          </p:cNvPicPr>
          <p:nvPr/>
        </p:nvPicPr>
        <p:blipFill>
          <a:blip r:embed="rId3"/>
          <a:stretch>
            <a:fillRect/>
          </a:stretch>
        </p:blipFill>
        <p:spPr>
          <a:xfrm>
            <a:off x="301379" y="914048"/>
            <a:ext cx="5247747"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186412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0CAD8-DBC1-F63F-6945-F5B7A8F9AB3B}"/>
              </a:ext>
            </a:extLst>
          </p:cNvPr>
          <p:cNvSpPr>
            <a:spLocks noGrp="1"/>
          </p:cNvSpPr>
          <p:nvPr>
            <p:ph type="title"/>
          </p:nvPr>
        </p:nvSpPr>
        <p:spPr>
          <a:xfrm>
            <a:off x="5992879" y="609600"/>
            <a:ext cx="5550192" cy="1905000"/>
          </a:xfrm>
        </p:spPr>
        <p:txBody>
          <a:bodyPr>
            <a:normAutofit/>
          </a:bodyPr>
          <a:lstStyle/>
          <a:p>
            <a:pPr algn="ctr"/>
            <a:r>
              <a:rPr lang="pt-BR" b="1" dirty="0"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Tanatofluído</a:t>
            </a: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cavitário 20 – </a:t>
            </a:r>
            <a:r>
              <a:rPr lang="pt-BR" b="1" dirty="0"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tc</a:t>
            </a: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20</a:t>
            </a:r>
          </a:p>
        </p:txBody>
      </p:sp>
      <p:sp>
        <p:nvSpPr>
          <p:cNvPr id="8" name="Content Placeholder 7">
            <a:extLst>
              <a:ext uri="{FF2B5EF4-FFF2-40B4-BE49-F238E27FC236}">
                <a16:creationId xmlns:a16="http://schemas.microsoft.com/office/drawing/2014/main" id="{BE62FF89-A0F2-AA09-3FCC-DE68507D8535}"/>
              </a:ext>
            </a:extLst>
          </p:cNvPr>
          <p:cNvSpPr>
            <a:spLocks noGrp="1"/>
          </p:cNvSpPr>
          <p:nvPr>
            <p:ph idx="1"/>
          </p:nvPr>
        </p:nvSpPr>
        <p:spPr>
          <a:xfrm>
            <a:off x="6420464" y="2666999"/>
            <a:ext cx="5550191" cy="3216276"/>
          </a:xfrm>
        </p:spPr>
        <p:txBody>
          <a:bodyPr>
            <a:normAutofit/>
          </a:bodyPr>
          <a:lstStyle/>
          <a:p>
            <a:r>
              <a:rPr lang="es-ES" sz="2600" b="1" cap="all"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Utilizado en el tratamiento de CAVIDADES TORACOABDOMINALES, NECROPSIADAS O NO. ÚSALO SIN DILUIR EN AGUA</a:t>
            </a:r>
            <a:r>
              <a:rPr lang="en-US" sz="2600" b="1" cap="all"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a:t>
            </a:r>
          </a:p>
          <a:p>
            <a:r>
              <a:rPr lang="en-US" sz="2600" b="1" cap="all"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Se </a:t>
            </a:r>
            <a:r>
              <a:rPr lang="en-US" sz="2600" b="1" cap="all" dirty="0" err="1">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utiliza</a:t>
            </a:r>
            <a:r>
              <a:rPr lang="en-US" sz="2600" b="1" cap="all"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 1 </a:t>
            </a:r>
            <a:r>
              <a:rPr lang="en-US" sz="2600" b="1" cap="all" dirty="0" err="1">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litro</a:t>
            </a:r>
            <a:r>
              <a:rPr lang="en-US" sz="2600" b="1" cap="all"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 </a:t>
            </a:r>
            <a:r>
              <a:rPr lang="en-US" sz="2600" b="1" cap="all" dirty="0" err="1">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en</a:t>
            </a:r>
            <a:r>
              <a:rPr lang="en-US" sz="2600" b="1" cap="all"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 la </a:t>
            </a:r>
            <a:r>
              <a:rPr lang="en-US" sz="2600" b="1" cap="all" dirty="0" err="1">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cavidad</a:t>
            </a:r>
            <a:endParaRPr lang="en-US" sz="26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a:p>
            <a:endParaRPr lang="en-US"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pic>
        <p:nvPicPr>
          <p:cNvPr id="4" name="Espaço Reservado para Conteúdo 3" descr="Uma imagem contendo garrafa, parede, interior&#10;&#10;Descrição gerada com muito alta confiança">
            <a:extLst>
              <a:ext uri="{FF2B5EF4-FFF2-40B4-BE49-F238E27FC236}">
                <a16:creationId xmlns:a16="http://schemas.microsoft.com/office/drawing/2014/main" id="{70FDF80A-0FCA-A17C-7EA6-5E65D3F75A90}"/>
              </a:ext>
            </a:extLst>
          </p:cNvPr>
          <p:cNvPicPr>
            <a:picLocks noChangeAspect="1"/>
          </p:cNvPicPr>
          <p:nvPr/>
        </p:nvPicPr>
        <p:blipFill>
          <a:blip r:embed="rId3"/>
          <a:stretch>
            <a:fillRect/>
          </a:stretch>
        </p:blipFill>
        <p:spPr>
          <a:xfrm>
            <a:off x="745132" y="645106"/>
            <a:ext cx="5247747"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831779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AE640F-FD76-EB8D-B6FF-E2F8327A652A}"/>
              </a:ext>
            </a:extLst>
          </p:cNvPr>
          <p:cNvSpPr>
            <a:spLocks noGrp="1"/>
          </p:cNvSpPr>
          <p:nvPr>
            <p:ph type="title"/>
          </p:nvPr>
        </p:nvSpPr>
        <p:spPr>
          <a:xfrm>
            <a:off x="6199123" y="152400"/>
            <a:ext cx="5122606" cy="1905000"/>
          </a:xfrm>
        </p:spPr>
        <p:txBody>
          <a:bodyPr>
            <a:normAutofit/>
          </a:bodyPr>
          <a:lstStyle/>
          <a:p>
            <a:r>
              <a:rPr lang="pt-BR" b="1" dirty="0"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Tanatofluído</a:t>
            </a: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cavitário 30 – </a:t>
            </a:r>
            <a:r>
              <a:rPr lang="pt-BR" b="1" dirty="0"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tc</a:t>
            </a: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30</a:t>
            </a:r>
          </a:p>
        </p:txBody>
      </p:sp>
      <p:sp>
        <p:nvSpPr>
          <p:cNvPr id="13" name="Content Placeholder 7">
            <a:extLst>
              <a:ext uri="{FF2B5EF4-FFF2-40B4-BE49-F238E27FC236}">
                <a16:creationId xmlns:a16="http://schemas.microsoft.com/office/drawing/2014/main" id="{21BAF071-F666-AE95-BF8C-0092CB9A20DB}"/>
              </a:ext>
            </a:extLst>
          </p:cNvPr>
          <p:cNvSpPr>
            <a:spLocks noGrp="1"/>
          </p:cNvSpPr>
          <p:nvPr>
            <p:ph idx="1"/>
          </p:nvPr>
        </p:nvSpPr>
        <p:spPr>
          <a:xfrm>
            <a:off x="5616363" y="2247900"/>
            <a:ext cx="6472516" cy="4191001"/>
          </a:xfrm>
        </p:spPr>
        <p:txBody>
          <a:bodyPr>
            <a:noAutofit/>
          </a:bodyPr>
          <a:lstStyle/>
          <a:p>
            <a:r>
              <a:rPr lang="es-ES" sz="2400" b="1" dirty="0">
                <a:solidFill>
                  <a:srgbClr val="FFFF00"/>
                </a:solidFill>
              </a:rPr>
              <a:t>Fluido de cavidad TC30 – frasco de 1 L y bomba de 20 L, utilizado en el tratamiento de cavidades toracoabdominales en estado de descomposición, en cuerpos </a:t>
            </a:r>
            <a:r>
              <a:rPr lang="es-ES" sz="2400" b="1" dirty="0" err="1">
                <a:solidFill>
                  <a:srgbClr val="FFFF00"/>
                </a:solidFill>
              </a:rPr>
              <a:t>necropsiados</a:t>
            </a:r>
            <a:r>
              <a:rPr lang="es-ES" sz="2400" b="1" dirty="0">
                <a:solidFill>
                  <a:srgbClr val="FFFF00"/>
                </a:solidFill>
              </a:rPr>
              <a:t> o no, y en traslados aéreos o terrestres. </a:t>
            </a:r>
          </a:p>
          <a:p>
            <a:r>
              <a:rPr lang="es-ES" sz="2400" b="1" dirty="0">
                <a:solidFill>
                  <a:srgbClr val="FFFF00"/>
                </a:solidFill>
              </a:rPr>
              <a:t>Proporciona mayor durabilidad y seguridad para los servicios y ceremoniales póstumos.</a:t>
            </a:r>
          </a:p>
          <a:p>
            <a:r>
              <a:rPr lang="es-ES" sz="2400" b="1" dirty="0">
                <a:solidFill>
                  <a:srgbClr val="FFFF00"/>
                </a:solidFill>
              </a:rPr>
              <a:t>Se utiliza 1 litro en la cavidad.</a:t>
            </a:r>
            <a:endParaRPr lang="en-US"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pic>
        <p:nvPicPr>
          <p:cNvPr id="4" name="Espaço Reservado para Conteúdo 3">
            <a:extLst>
              <a:ext uri="{FF2B5EF4-FFF2-40B4-BE49-F238E27FC236}">
                <a16:creationId xmlns:a16="http://schemas.microsoft.com/office/drawing/2014/main" id="{AD20CF34-6FC2-EC9B-C4DC-528BA6FF4228}"/>
              </a:ext>
            </a:extLst>
          </p:cNvPr>
          <p:cNvPicPr>
            <a:picLocks noChangeAspect="1"/>
          </p:cNvPicPr>
          <p:nvPr/>
        </p:nvPicPr>
        <p:blipFill>
          <a:blip r:embed="rId3"/>
          <a:stretch>
            <a:fillRect/>
          </a:stretch>
        </p:blipFill>
        <p:spPr>
          <a:xfrm>
            <a:off x="368615" y="805126"/>
            <a:ext cx="5247747"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644476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71CC5A-073B-AA74-A1D2-DB328CD88A23}"/>
              </a:ext>
            </a:extLst>
          </p:cNvPr>
          <p:cNvSpPr>
            <a:spLocks noGrp="1"/>
          </p:cNvSpPr>
          <p:nvPr>
            <p:ph type="title"/>
          </p:nvPr>
        </p:nvSpPr>
        <p:spPr>
          <a:xfrm>
            <a:off x="6420465" y="609600"/>
            <a:ext cx="5122606" cy="1905000"/>
          </a:xfrm>
        </p:spPr>
        <p:txBody>
          <a:bodyPr>
            <a:normAutofit/>
          </a:bodyPr>
          <a:lstStyle/>
          <a:p>
            <a:r>
              <a:rPr lang="pt-BR" b="1" dirty="0"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Tanatofluído</a:t>
            </a: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cavitário 37 – </a:t>
            </a:r>
            <a:r>
              <a:rPr lang="pt-BR" b="1" dirty="0"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tc</a:t>
            </a: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37</a:t>
            </a:r>
          </a:p>
        </p:txBody>
      </p:sp>
      <p:sp>
        <p:nvSpPr>
          <p:cNvPr id="8" name="Content Placeholder 7">
            <a:extLst>
              <a:ext uri="{FF2B5EF4-FFF2-40B4-BE49-F238E27FC236}">
                <a16:creationId xmlns:a16="http://schemas.microsoft.com/office/drawing/2014/main" id="{C8D2A9F1-89BE-87C6-6E22-A756DB7524CE}"/>
              </a:ext>
            </a:extLst>
          </p:cNvPr>
          <p:cNvSpPr>
            <a:spLocks noGrp="1"/>
          </p:cNvSpPr>
          <p:nvPr>
            <p:ph idx="1"/>
          </p:nvPr>
        </p:nvSpPr>
        <p:spPr>
          <a:xfrm>
            <a:off x="6420464" y="2420470"/>
            <a:ext cx="5574311" cy="3827929"/>
          </a:xfrm>
        </p:spPr>
        <p:txBody>
          <a:bodyPr>
            <a:normAutofit/>
          </a:bodyPr>
          <a:lstStyle/>
          <a:p>
            <a:r>
              <a:rPr lang="es-ES" sz="2800" b="1" dirty="0">
                <a:solidFill>
                  <a:srgbClr val="FFFF00"/>
                </a:solidFill>
              </a:rPr>
              <a:t>TC37 – Líquido de 1 L para cavidad, utilizado en el tratamiento de cavidades toracoabdominales y en cuerpos </a:t>
            </a:r>
            <a:r>
              <a:rPr lang="es-ES" sz="2800" b="1" dirty="0" err="1">
                <a:solidFill>
                  <a:srgbClr val="FFFF00"/>
                </a:solidFill>
              </a:rPr>
              <a:t>necropsiados</a:t>
            </a:r>
            <a:endParaRPr lang="es-ES" sz="2800" b="1" dirty="0">
              <a:solidFill>
                <a:srgbClr val="FFFF00"/>
              </a:solidFill>
            </a:endParaRPr>
          </a:p>
          <a:p>
            <a:r>
              <a:rPr lang="es-ES" sz="2800" b="1" dirty="0">
                <a:solidFill>
                  <a:srgbClr val="FFFF00"/>
                </a:solidFill>
              </a:rPr>
              <a:t>Se aplica 1 litro directamente en la cavidad.</a:t>
            </a:r>
            <a:endParaRPr lang="en-US" sz="28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
        <p:nvSpPr>
          <p:cNvPr id="11" name="Rounded Rectangle 7">
            <a:extLst>
              <a:ext uri="{FF2B5EF4-FFF2-40B4-BE49-F238E27FC236}">
                <a16:creationId xmlns:a16="http://schemas.microsoft.com/office/drawing/2014/main" id="{EEBB00DB-2BC4-428B-A16B-D271C0695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924" y="620720"/>
            <a:ext cx="5441895" cy="5272133"/>
          </a:xfrm>
          <a:prstGeom prst="roundRect">
            <a:avLst>
              <a:gd name="adj" fmla="val 3812"/>
            </a:avLst>
          </a:prstGeom>
          <a:solidFill>
            <a:srgbClr val="FFFFFF"/>
          </a:solidFill>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ço Reservado para Conteúdo 3" descr="Garrafa de bebida&#10;&#10;Descrição gerada automaticamente">
            <a:extLst>
              <a:ext uri="{FF2B5EF4-FFF2-40B4-BE49-F238E27FC236}">
                <a16:creationId xmlns:a16="http://schemas.microsoft.com/office/drawing/2014/main" id="{8ACEE205-1A4C-13B9-275E-B6C219E08FFB}"/>
              </a:ext>
            </a:extLst>
          </p:cNvPr>
          <p:cNvPicPr>
            <a:picLocks noChangeAspect="1"/>
          </p:cNvPicPr>
          <p:nvPr/>
        </p:nvPicPr>
        <p:blipFill>
          <a:blip r:embed="rId3"/>
          <a:stretch>
            <a:fillRect/>
          </a:stretch>
        </p:blipFill>
        <p:spPr>
          <a:xfrm>
            <a:off x="1232352" y="1115267"/>
            <a:ext cx="4283039" cy="4283039"/>
          </a:xfrm>
          <a:prstGeom prst="rect">
            <a:avLst/>
          </a:prstGeom>
        </p:spPr>
      </p:pic>
    </p:spTree>
    <p:extLst>
      <p:ext uri="{BB962C8B-B14F-4D97-AF65-F5344CB8AC3E}">
        <p14:creationId xmlns:p14="http://schemas.microsoft.com/office/powerpoint/2010/main" val="1773475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14ABFC-73A3-66A2-302F-6F982D0A0844}"/>
              </a:ext>
            </a:extLst>
          </p:cNvPr>
          <p:cNvSpPr>
            <a:spLocks noGrp="1"/>
          </p:cNvSpPr>
          <p:nvPr>
            <p:ph type="title"/>
          </p:nvPr>
        </p:nvSpPr>
        <p:spPr>
          <a:xfrm>
            <a:off x="6162646" y="0"/>
            <a:ext cx="5855849" cy="1905000"/>
          </a:xfrm>
        </p:spPr>
        <p:txBody>
          <a:bodyPr>
            <a:normAutofit/>
          </a:bodyPr>
          <a:lstStyle/>
          <a:p>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solvente arterial</a:t>
            </a:r>
          </a:p>
        </p:txBody>
      </p:sp>
      <p:sp>
        <p:nvSpPr>
          <p:cNvPr id="8" name="Content Placeholder 7">
            <a:extLst>
              <a:ext uri="{FF2B5EF4-FFF2-40B4-BE49-F238E27FC236}">
                <a16:creationId xmlns:a16="http://schemas.microsoft.com/office/drawing/2014/main" id="{15F5EE20-BBA2-4834-F1C8-62CC41974829}"/>
              </a:ext>
            </a:extLst>
          </p:cNvPr>
          <p:cNvSpPr>
            <a:spLocks noGrp="1"/>
          </p:cNvSpPr>
          <p:nvPr>
            <p:ph idx="1"/>
          </p:nvPr>
        </p:nvSpPr>
        <p:spPr>
          <a:xfrm>
            <a:off x="5989144" y="1438835"/>
            <a:ext cx="6202855" cy="5419165"/>
          </a:xfrm>
        </p:spPr>
        <p:txBody>
          <a:bodyPr>
            <a:normAutofit/>
          </a:bodyPr>
          <a:lstStyle/>
          <a:p>
            <a:r>
              <a:rPr lang="es-ES" sz="2400" b="1" dirty="0">
                <a:solidFill>
                  <a:srgbClr val="FFFF00"/>
                </a:solidFill>
              </a:rPr>
              <a:t>Utilizado para la </a:t>
            </a:r>
            <a:r>
              <a:rPr lang="es-ES" sz="2400" b="1" dirty="0" err="1">
                <a:solidFill>
                  <a:srgbClr val="FFFF00"/>
                </a:solidFill>
              </a:rPr>
              <a:t>descoagulación</a:t>
            </a:r>
            <a:r>
              <a:rPr lang="es-ES" sz="2400" b="1" dirty="0">
                <a:solidFill>
                  <a:srgbClr val="FFFF00"/>
                </a:solidFill>
              </a:rPr>
              <a:t> de la sangre, proporcionando una mejor drenaje y facilitando la inyección del fluido arterial. </a:t>
            </a:r>
          </a:p>
          <a:p>
            <a:r>
              <a:rPr lang="es-ES" sz="2400" b="1" dirty="0">
                <a:solidFill>
                  <a:srgbClr val="FFFF00"/>
                </a:solidFill>
              </a:rPr>
              <a:t>Ayuda en la limpieza arterial del sistema circulatorio, especialmente en cuerpos con patologías cardíacas, cerebrales, hepáticas o con ictericia.</a:t>
            </a:r>
          </a:p>
          <a:p>
            <a:r>
              <a:rPr lang="es-ES" sz="2400" b="1" dirty="0">
                <a:solidFill>
                  <a:srgbClr val="FFFF00"/>
                </a:solidFill>
              </a:rPr>
              <a:t>Usamos la proporción de 1 litro de solvente por 2 litros de agua.</a:t>
            </a:r>
          </a:p>
          <a:p>
            <a:r>
              <a:rPr lang="es-ES" sz="2400" b="1" dirty="0">
                <a:solidFill>
                  <a:srgbClr val="FFFF00"/>
                </a:solidFill>
              </a:rPr>
              <a:t>Siempre utilizamos este producto antes de inyectar el fluido arterial mezclado con agua</a:t>
            </a:r>
            <a:endParaRPr lang="en-US" dirty="0"/>
          </a:p>
        </p:txBody>
      </p:sp>
      <p:pic>
        <p:nvPicPr>
          <p:cNvPr id="4" name="Espaço Reservado para Conteúdo 3" descr="Garrafa de plástico&#10;&#10;Descrição gerada automaticamente">
            <a:extLst>
              <a:ext uri="{FF2B5EF4-FFF2-40B4-BE49-F238E27FC236}">
                <a16:creationId xmlns:a16="http://schemas.microsoft.com/office/drawing/2014/main" id="{69FCB51B-76BD-3EF1-49DE-B064A679FAE2}"/>
              </a:ext>
            </a:extLst>
          </p:cNvPr>
          <p:cNvPicPr>
            <a:picLocks noChangeAspect="1"/>
          </p:cNvPicPr>
          <p:nvPr/>
        </p:nvPicPr>
        <p:blipFill>
          <a:blip r:embed="rId3"/>
          <a:stretch>
            <a:fillRect/>
          </a:stretch>
        </p:blipFill>
        <p:spPr>
          <a:xfrm>
            <a:off x="745132" y="645106"/>
            <a:ext cx="5247747"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381294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A8C50B-9032-B47C-30D0-C1ACA0944FCB}"/>
              </a:ext>
            </a:extLst>
          </p:cNvPr>
          <p:cNvSpPr>
            <a:spLocks noGrp="1"/>
          </p:cNvSpPr>
          <p:nvPr>
            <p:ph type="title"/>
          </p:nvPr>
        </p:nvSpPr>
        <p:spPr>
          <a:xfrm>
            <a:off x="6420465" y="609600"/>
            <a:ext cx="5122606" cy="1905000"/>
          </a:xfrm>
        </p:spPr>
        <p:txBody>
          <a:bodyPr>
            <a:normAutofit/>
          </a:bodyPr>
          <a:lstStyle/>
          <a:p>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Fluídos auxiliares </a:t>
            </a:r>
            <a:r>
              <a:rPr lang="pt-BR" b="1"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anúbis</a:t>
            </a: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 </a:t>
            </a:r>
            <a:r>
              <a:rPr lang="pt-BR" b="1"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baccfin</a:t>
            </a:r>
            <a:endParaRPr lang="pt-BR" b="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endParaRPr>
          </a:p>
        </p:txBody>
      </p:sp>
      <p:sp>
        <p:nvSpPr>
          <p:cNvPr id="8" name="Content Placeholder 7">
            <a:extLst>
              <a:ext uri="{FF2B5EF4-FFF2-40B4-BE49-F238E27FC236}">
                <a16:creationId xmlns:a16="http://schemas.microsoft.com/office/drawing/2014/main" id="{413DDD27-1810-68D9-A1E3-AF7117E5B480}"/>
              </a:ext>
            </a:extLst>
          </p:cNvPr>
          <p:cNvSpPr>
            <a:spLocks noGrp="1"/>
          </p:cNvSpPr>
          <p:nvPr>
            <p:ph idx="1"/>
          </p:nvPr>
        </p:nvSpPr>
        <p:spPr>
          <a:xfrm>
            <a:off x="6420465" y="2666999"/>
            <a:ext cx="5122606" cy="3216276"/>
          </a:xfrm>
        </p:spPr>
        <p:txBody>
          <a:bodyPr>
            <a:normAutofit/>
          </a:bodyPr>
          <a:lstStyle/>
          <a:p>
            <a:r>
              <a:rPr lang="es-ES" sz="2600" b="1" dirty="0" err="1">
                <a:solidFill>
                  <a:srgbClr val="FFFF00"/>
                </a:solidFill>
              </a:rPr>
              <a:t>Bacfin</a:t>
            </a:r>
            <a:r>
              <a:rPr lang="es-ES" sz="2600" b="1" dirty="0">
                <a:solidFill>
                  <a:srgbClr val="FFFF00"/>
                </a:solidFill>
              </a:rPr>
              <a:t> es un desinfectante corporal externo que actúa higienizando la piel.</a:t>
            </a:r>
          </a:p>
          <a:p>
            <a:r>
              <a:rPr lang="es-ES" sz="2600" b="1" dirty="0">
                <a:solidFill>
                  <a:srgbClr val="FFFF00"/>
                </a:solidFill>
              </a:rPr>
              <a:t>También puede utilizarse para la limpieza y desinfección de los instrumentos empleados durante el procedimiento.</a:t>
            </a:r>
            <a:endParaRPr lang="en-US" sz="2600" b="1" dirty="0">
              <a:solidFill>
                <a:srgbClr val="FFFF00"/>
              </a:solidFill>
            </a:endParaRPr>
          </a:p>
          <a:p>
            <a:endParaRPr lang="en-US" dirty="0">
              <a:effectLst>
                <a:glow rad="38100">
                  <a:prstClr val="black">
                    <a:lumMod val="50000"/>
                    <a:lumOff val="50000"/>
                    <a:alpha val="20000"/>
                  </a:prstClr>
                </a:glow>
                <a:outerShdw blurRad="44450" dist="12700" dir="13860000" algn="tl" rotWithShape="0">
                  <a:srgbClr val="000000">
                    <a:alpha val="20000"/>
                  </a:srgbClr>
                </a:outerShdw>
              </a:effectLst>
            </a:endParaRPr>
          </a:p>
        </p:txBody>
      </p:sp>
      <p:sp>
        <p:nvSpPr>
          <p:cNvPr id="11" name="Rounded Rectangle 7">
            <a:extLst>
              <a:ext uri="{FF2B5EF4-FFF2-40B4-BE49-F238E27FC236}">
                <a16:creationId xmlns:a16="http://schemas.microsoft.com/office/drawing/2014/main" id="{EEBB00DB-2BC4-428B-A16B-D271C0695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924" y="620720"/>
            <a:ext cx="5441895" cy="5272133"/>
          </a:xfrm>
          <a:prstGeom prst="roundRect">
            <a:avLst>
              <a:gd name="adj" fmla="val 3812"/>
            </a:avLst>
          </a:prstGeom>
          <a:solidFill>
            <a:srgbClr val="FFFFFF"/>
          </a:solidFill>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ço Reservado para Conteúdo 3" descr="Garrafa de bebida&#10;&#10;Descrição gerada automaticamente">
            <a:extLst>
              <a:ext uri="{FF2B5EF4-FFF2-40B4-BE49-F238E27FC236}">
                <a16:creationId xmlns:a16="http://schemas.microsoft.com/office/drawing/2014/main" id="{26AD4802-8B8C-A5EE-7CFA-C924E99691FE}"/>
              </a:ext>
            </a:extLst>
          </p:cNvPr>
          <p:cNvPicPr>
            <a:picLocks noChangeAspect="1"/>
          </p:cNvPicPr>
          <p:nvPr/>
        </p:nvPicPr>
        <p:blipFill>
          <a:blip r:embed="rId3"/>
          <a:stretch>
            <a:fillRect/>
          </a:stretch>
        </p:blipFill>
        <p:spPr>
          <a:xfrm>
            <a:off x="1232352" y="1115267"/>
            <a:ext cx="4283039" cy="4283039"/>
          </a:xfrm>
          <a:prstGeom prst="rect">
            <a:avLst/>
          </a:prstGeom>
        </p:spPr>
      </p:pic>
    </p:spTree>
    <p:extLst>
      <p:ext uri="{BB962C8B-B14F-4D97-AF65-F5344CB8AC3E}">
        <p14:creationId xmlns:p14="http://schemas.microsoft.com/office/powerpoint/2010/main" val="1395431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7E05ED-B0EB-D17A-7FA5-C1C2E7D23B79}"/>
              </a:ext>
            </a:extLst>
          </p:cNvPr>
          <p:cNvSpPr>
            <a:spLocks noGrp="1"/>
          </p:cNvSpPr>
          <p:nvPr>
            <p:ph type="title"/>
          </p:nvPr>
        </p:nvSpPr>
        <p:spPr>
          <a:xfrm>
            <a:off x="4182619" y="0"/>
            <a:ext cx="7888357" cy="1905000"/>
          </a:xfrm>
        </p:spPr>
        <p:txBody>
          <a:bodyPr>
            <a:normAutofit/>
          </a:bodyPr>
          <a:lstStyle/>
          <a:p>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t>
            </a:r>
            <a:r>
              <a:rPr lang="pt-BR" b="1" dirty="0"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anúbis</a:t>
            </a: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 </a:t>
            </a:r>
            <a:r>
              <a:rPr lang="pt-BR" b="1" dirty="0"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revert</a:t>
            </a:r>
            <a:r>
              <a:rPr lang="pt-BR"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edema</a:t>
            </a:r>
          </a:p>
        </p:txBody>
      </p:sp>
      <p:pic>
        <p:nvPicPr>
          <p:cNvPr id="4" name="Marcador de Posição de Conteúdo 3" descr="Uma imagem com texto, comida, garrafa, bebida&#10;&#10;Descrição gerada automaticamente">
            <a:extLst>
              <a:ext uri="{FF2B5EF4-FFF2-40B4-BE49-F238E27FC236}">
                <a16:creationId xmlns:a16="http://schemas.microsoft.com/office/drawing/2014/main" id="{701215BF-CE7F-A014-420C-C85108180726}"/>
              </a:ext>
            </a:extLst>
          </p:cNvPr>
          <p:cNvPicPr>
            <a:picLocks noChangeAspect="1"/>
          </p:cNvPicPr>
          <p:nvPr/>
        </p:nvPicPr>
        <p:blipFill>
          <a:blip r:embed="rId3"/>
          <a:srcRect l="24095" r="25169"/>
          <a:stretch/>
        </p:blipFill>
        <p:spPr>
          <a:xfrm>
            <a:off x="257590" y="10"/>
            <a:ext cx="3479523" cy="6857990"/>
          </a:xfrm>
          <a:prstGeom prst="rect">
            <a:avLst/>
          </a:prstGeo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pic>
      <p:sp>
        <p:nvSpPr>
          <p:cNvPr id="8" name="Content Placeholder 7">
            <a:extLst>
              <a:ext uri="{FF2B5EF4-FFF2-40B4-BE49-F238E27FC236}">
                <a16:creationId xmlns:a16="http://schemas.microsoft.com/office/drawing/2014/main" id="{86693A93-326D-9833-908C-C6554B8BBD05}"/>
              </a:ext>
            </a:extLst>
          </p:cNvPr>
          <p:cNvSpPr>
            <a:spLocks noGrp="1"/>
          </p:cNvSpPr>
          <p:nvPr>
            <p:ph idx="1"/>
          </p:nvPr>
        </p:nvSpPr>
        <p:spPr>
          <a:xfrm>
            <a:off x="3747247" y="1905000"/>
            <a:ext cx="8444753" cy="4374972"/>
          </a:xfrm>
        </p:spPr>
        <p:txBody>
          <a:bodyPr>
            <a:noAutofit/>
          </a:bodyPr>
          <a:lstStyle/>
          <a:p>
            <a:r>
              <a:rPr lang="es-ES" sz="2600" b="1" dirty="0" err="1">
                <a:solidFill>
                  <a:srgbClr val="FFFF00"/>
                </a:solidFill>
              </a:rPr>
              <a:t>Revert</a:t>
            </a:r>
            <a:r>
              <a:rPr lang="es-ES" sz="2600" b="1" dirty="0">
                <a:solidFill>
                  <a:srgbClr val="FFFF00"/>
                </a:solidFill>
              </a:rPr>
              <a:t> Edema, indicado para revertir procesos de edemas y hematomas.</a:t>
            </a:r>
          </a:p>
          <a:p>
            <a:r>
              <a:rPr lang="es-ES" sz="2600" b="1" dirty="0">
                <a:solidFill>
                  <a:srgbClr val="FFFF00"/>
                </a:solidFill>
              </a:rPr>
              <a:t>Puede utilizarse mediante inyección intradérmica con jeringa de insulina en la zona afectada, realizando un suave masaje después.</a:t>
            </a:r>
          </a:p>
          <a:p>
            <a:r>
              <a:rPr lang="es-ES" sz="2600" b="1" dirty="0">
                <a:solidFill>
                  <a:srgbClr val="FFFF00"/>
                </a:solidFill>
              </a:rPr>
              <a:t>Ayuda a reducir la hinchazón de ojos, boca y lengua.</a:t>
            </a:r>
          </a:p>
          <a:p>
            <a:r>
              <a:rPr lang="es-ES" sz="2600" b="1" dirty="0">
                <a:solidFill>
                  <a:srgbClr val="FFFF00"/>
                </a:solidFill>
              </a:rPr>
              <a:t>No aplicar el producto directamente sobre la piel.</a:t>
            </a:r>
          </a:p>
          <a:p>
            <a:r>
              <a:rPr lang="es-ES" sz="2600" b="1" dirty="0">
                <a:solidFill>
                  <a:srgbClr val="FFFF00"/>
                </a:solidFill>
              </a:rPr>
              <a:t>Disponible en frascos de 100 ml y 500 ml.</a:t>
            </a:r>
            <a:endParaRPr lang="en-US" sz="26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endParaRPr>
          </a:p>
        </p:txBody>
      </p:sp>
    </p:spTree>
    <p:extLst>
      <p:ext uri="{BB962C8B-B14F-4D97-AF65-F5344CB8AC3E}">
        <p14:creationId xmlns:p14="http://schemas.microsoft.com/office/powerpoint/2010/main" val="165115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6740CE-8242-2FD4-C79E-8BEF66D015D7}"/>
              </a:ext>
            </a:extLst>
          </p:cNvPr>
          <p:cNvSpPr>
            <a:spLocks noGrp="1"/>
          </p:cNvSpPr>
          <p:nvPr>
            <p:ph type="title"/>
          </p:nvPr>
        </p:nvSpPr>
        <p:spPr>
          <a:xfrm>
            <a:off x="6420465" y="609600"/>
            <a:ext cx="5122606" cy="1905000"/>
          </a:xfrm>
        </p:spPr>
        <p:txBody>
          <a:bodyPr>
            <a:normAutofit/>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t>
            </a:r>
            <a:r>
              <a:rPr lang="pt-PT" b="1"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anúbis</a:t>
            </a: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 coagulante</a:t>
            </a:r>
          </a:p>
        </p:txBody>
      </p:sp>
      <p:sp>
        <p:nvSpPr>
          <p:cNvPr id="8" name="Content Placeholder 7">
            <a:extLst>
              <a:ext uri="{FF2B5EF4-FFF2-40B4-BE49-F238E27FC236}">
                <a16:creationId xmlns:a16="http://schemas.microsoft.com/office/drawing/2014/main" id="{B95B48D1-0243-D02C-C051-7BFC1969F738}"/>
              </a:ext>
            </a:extLst>
          </p:cNvPr>
          <p:cNvSpPr>
            <a:spLocks noGrp="1"/>
          </p:cNvSpPr>
          <p:nvPr>
            <p:ph idx="1"/>
          </p:nvPr>
        </p:nvSpPr>
        <p:spPr>
          <a:xfrm>
            <a:off x="6420465" y="2666999"/>
            <a:ext cx="5560864" cy="3216276"/>
          </a:xfrm>
        </p:spPr>
        <p:txBody>
          <a:bodyPr>
            <a:normAutofit/>
          </a:bodyPr>
          <a:lstStyle/>
          <a:p>
            <a:r>
              <a:rPr lang="es-ES" sz="2600" b="1" dirty="0">
                <a:solidFill>
                  <a:srgbClr val="FFFF00"/>
                </a:solidFill>
              </a:rPr>
              <a:t>Coagulante, utilizado para coagular los restos sanguíneos del cuerpo tratado,</a:t>
            </a:r>
          </a:p>
          <a:p>
            <a:r>
              <a:rPr lang="es-ES" sz="2600" b="1" dirty="0">
                <a:solidFill>
                  <a:srgbClr val="FFFF00"/>
                </a:solidFill>
              </a:rPr>
              <a:t>especialmente en casos en los que hubo trasplante de córneas.</a:t>
            </a:r>
            <a:endParaRPr lang="en-US" sz="26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pic>
        <p:nvPicPr>
          <p:cNvPr id="4" name="Marcador de Posição de Conteúdo 3" descr="Uma imagem com texto, comida, refrigerante, garrafa&#10;&#10;Descrição gerada automaticamente">
            <a:extLst>
              <a:ext uri="{FF2B5EF4-FFF2-40B4-BE49-F238E27FC236}">
                <a16:creationId xmlns:a16="http://schemas.microsoft.com/office/drawing/2014/main" id="{1BE0CBC2-FD36-59F2-495A-5FF90702330B}"/>
              </a:ext>
            </a:extLst>
          </p:cNvPr>
          <p:cNvPicPr>
            <a:picLocks noChangeAspect="1"/>
          </p:cNvPicPr>
          <p:nvPr/>
        </p:nvPicPr>
        <p:blipFill>
          <a:blip r:embed="rId3"/>
          <a:stretch>
            <a:fillRect/>
          </a:stretch>
        </p:blipFill>
        <p:spPr>
          <a:xfrm>
            <a:off x="745132" y="645106"/>
            <a:ext cx="5247747"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783574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4AD3A6-E25C-8006-B90A-BFFB7269CE8E}"/>
              </a:ext>
            </a:extLst>
          </p:cNvPr>
          <p:cNvSpPr>
            <a:spLocks noGrp="1"/>
          </p:cNvSpPr>
          <p:nvPr>
            <p:ph type="title"/>
          </p:nvPr>
        </p:nvSpPr>
        <p:spPr>
          <a:xfrm>
            <a:off x="6420465" y="609600"/>
            <a:ext cx="5122606" cy="1905000"/>
          </a:xfrm>
        </p:spPr>
        <p:txBody>
          <a:bodyPr>
            <a:normAutofit/>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anúbis -  gel fix</a:t>
            </a:r>
          </a:p>
        </p:txBody>
      </p:sp>
      <p:sp>
        <p:nvSpPr>
          <p:cNvPr id="8" name="Content Placeholder 7">
            <a:extLst>
              <a:ext uri="{FF2B5EF4-FFF2-40B4-BE49-F238E27FC236}">
                <a16:creationId xmlns:a16="http://schemas.microsoft.com/office/drawing/2014/main" id="{516962BC-1DCB-5C25-5AF3-F09F10FAFF94}"/>
              </a:ext>
            </a:extLst>
          </p:cNvPr>
          <p:cNvSpPr>
            <a:spLocks noGrp="1"/>
          </p:cNvSpPr>
          <p:nvPr>
            <p:ph idx="1"/>
          </p:nvPr>
        </p:nvSpPr>
        <p:spPr>
          <a:xfrm>
            <a:off x="6420465" y="2666999"/>
            <a:ext cx="5122606" cy="3216276"/>
          </a:xfrm>
        </p:spPr>
        <p:txBody>
          <a:bodyPr>
            <a:normAutofit/>
          </a:bodyPr>
          <a:lstStyle/>
          <a:p>
            <a:r>
              <a:rPr lang="es-ES" sz="2400" b="1" dirty="0" err="1">
                <a:solidFill>
                  <a:srgbClr val="FFFF00"/>
                </a:solidFill>
              </a:rPr>
              <a:t>Gelfix</a:t>
            </a:r>
            <a:r>
              <a:rPr lang="es-ES" sz="2400" b="1" dirty="0">
                <a:solidFill>
                  <a:srgbClr val="FFFF00"/>
                </a:solidFill>
              </a:rPr>
              <a:t> actúa como fijador en zonas específicas. Deshidrata, desinfecta y estabiliza los tejidos.</a:t>
            </a:r>
          </a:p>
          <a:p>
            <a:r>
              <a:rPr lang="es-ES" sz="2400" b="1" dirty="0">
                <a:solidFill>
                  <a:srgbClr val="FFFF00"/>
                </a:solidFill>
              </a:rPr>
              <a:t>También se utiliza en heridas, úlceras y en cuerpos </a:t>
            </a:r>
            <a:r>
              <a:rPr lang="es-ES" sz="2400" b="1" dirty="0" err="1">
                <a:solidFill>
                  <a:srgbClr val="FFFF00"/>
                </a:solidFill>
              </a:rPr>
              <a:t>necropsiados</a:t>
            </a:r>
            <a:r>
              <a:rPr lang="es-ES" sz="2400" b="1" dirty="0">
                <a:solidFill>
                  <a:srgbClr val="FFFF00"/>
                </a:solidFill>
              </a:rPr>
              <a:t>.</a:t>
            </a:r>
            <a:endParaRPr lang="en-US"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
        <p:nvSpPr>
          <p:cNvPr id="11" name="Rounded Rectangle 7">
            <a:extLst>
              <a:ext uri="{FF2B5EF4-FFF2-40B4-BE49-F238E27FC236}">
                <a16:creationId xmlns:a16="http://schemas.microsoft.com/office/drawing/2014/main" id="{EEBB00DB-2BC4-428B-A16B-D271C0695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924" y="620720"/>
            <a:ext cx="5441895" cy="5272133"/>
          </a:xfrm>
          <a:prstGeom prst="roundRect">
            <a:avLst>
              <a:gd name="adj" fmla="val 3812"/>
            </a:avLst>
          </a:prstGeom>
          <a:solidFill>
            <a:srgbClr val="FFFFFF"/>
          </a:solidFill>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Posição de Conteúdo 3" descr="Uma imagem com texto, produtos de higiene pessoal, Creme para a pele, amarelo&#10;&#10;Descrição gerada automaticamente">
            <a:extLst>
              <a:ext uri="{FF2B5EF4-FFF2-40B4-BE49-F238E27FC236}">
                <a16:creationId xmlns:a16="http://schemas.microsoft.com/office/drawing/2014/main" id="{80F63DE3-9006-3681-06E0-EC4D1AD009B9}"/>
              </a:ext>
            </a:extLst>
          </p:cNvPr>
          <p:cNvPicPr>
            <a:picLocks noChangeAspect="1"/>
          </p:cNvPicPr>
          <p:nvPr/>
        </p:nvPicPr>
        <p:blipFill>
          <a:blip r:embed="rId3"/>
          <a:stretch>
            <a:fillRect/>
          </a:stretch>
        </p:blipFill>
        <p:spPr>
          <a:xfrm>
            <a:off x="1232352" y="1115267"/>
            <a:ext cx="4283039" cy="4283039"/>
          </a:xfrm>
          <a:prstGeom prst="rect">
            <a:avLst/>
          </a:prstGeom>
        </p:spPr>
      </p:pic>
    </p:spTree>
    <p:extLst>
      <p:ext uri="{BB962C8B-B14F-4D97-AF65-F5344CB8AC3E}">
        <p14:creationId xmlns:p14="http://schemas.microsoft.com/office/powerpoint/2010/main" val="3190281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3E8183-7504-06A3-193B-00B013FB1412}"/>
              </a:ext>
            </a:extLst>
          </p:cNvPr>
          <p:cNvSpPr>
            <a:spLocks noGrp="1"/>
          </p:cNvSpPr>
          <p:nvPr>
            <p:ph type="title"/>
          </p:nvPr>
        </p:nvSpPr>
        <p:spPr>
          <a:xfrm>
            <a:off x="6420465" y="609600"/>
            <a:ext cx="5122606" cy="1905000"/>
          </a:xfrm>
        </p:spPr>
        <p:txBody>
          <a:bodyPr>
            <a:normAutofit/>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t>
            </a:r>
            <a:r>
              <a:rPr lang="pt-PT" b="1"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anúbis</a:t>
            </a: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  corante artificial</a:t>
            </a:r>
          </a:p>
        </p:txBody>
      </p:sp>
      <p:sp>
        <p:nvSpPr>
          <p:cNvPr id="8" name="Content Placeholder 7">
            <a:extLst>
              <a:ext uri="{FF2B5EF4-FFF2-40B4-BE49-F238E27FC236}">
                <a16:creationId xmlns:a16="http://schemas.microsoft.com/office/drawing/2014/main" id="{470F0A87-6437-FE9B-77F1-3220071EF2A3}"/>
              </a:ext>
            </a:extLst>
          </p:cNvPr>
          <p:cNvSpPr>
            <a:spLocks noGrp="1"/>
          </p:cNvSpPr>
          <p:nvPr>
            <p:ph idx="1"/>
          </p:nvPr>
        </p:nvSpPr>
        <p:spPr>
          <a:xfrm>
            <a:off x="6295324" y="2666998"/>
            <a:ext cx="5699452" cy="3424519"/>
          </a:xfrm>
        </p:spPr>
        <p:txBody>
          <a:bodyPr>
            <a:normAutofit/>
          </a:bodyPr>
          <a:lstStyle/>
          <a:p>
            <a:r>
              <a:rPr lang="es-ES" sz="2800" b="1" dirty="0">
                <a:solidFill>
                  <a:srgbClr val="FFFF00"/>
                </a:solidFill>
              </a:rPr>
              <a:t>Resalta la coloración del cuerpo. </a:t>
            </a:r>
          </a:p>
          <a:p>
            <a:r>
              <a:rPr lang="es-ES" sz="2800" b="1" dirty="0">
                <a:solidFill>
                  <a:srgbClr val="FFFF00"/>
                </a:solidFill>
              </a:rPr>
              <a:t>La proporción de 100 a 200 ml puede mezclarse con el líquido arterial y con agua, otorgando al cuerpo un aspecto más rojizo.</a:t>
            </a:r>
            <a:endParaRPr lang="en-US" sz="26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endParaRPr>
          </a:p>
        </p:txBody>
      </p:sp>
      <p:pic>
        <p:nvPicPr>
          <p:cNvPr id="4" name="Marcador de Posição de Conteúdo 3" descr="Uma imagem com garrafa, texto, Solução, Garrafa de plástico&#10;&#10;Descrição gerada automaticamente">
            <a:extLst>
              <a:ext uri="{FF2B5EF4-FFF2-40B4-BE49-F238E27FC236}">
                <a16:creationId xmlns:a16="http://schemas.microsoft.com/office/drawing/2014/main" id="{CF9A361C-9FF6-A14C-0DBC-AE315F791A4E}"/>
              </a:ext>
            </a:extLst>
          </p:cNvPr>
          <p:cNvPicPr>
            <a:picLocks noChangeAspect="1"/>
          </p:cNvPicPr>
          <p:nvPr/>
        </p:nvPicPr>
        <p:blipFill>
          <a:blip r:embed="rId3"/>
          <a:stretch>
            <a:fillRect/>
          </a:stretch>
        </p:blipFill>
        <p:spPr>
          <a:xfrm>
            <a:off x="745132" y="645106"/>
            <a:ext cx="5247747"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689153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C69E9D-E0E2-2D66-A383-F925C61446CD}"/>
              </a:ext>
            </a:extLst>
          </p:cNvPr>
          <p:cNvSpPr>
            <a:spLocks noGrp="1"/>
          </p:cNvSpPr>
          <p:nvPr>
            <p:ph type="title"/>
          </p:nvPr>
        </p:nvSpPr>
        <p:spPr>
          <a:xfrm>
            <a:off x="6420465" y="609600"/>
            <a:ext cx="5122606" cy="1905000"/>
          </a:xfrm>
        </p:spPr>
        <p:txBody>
          <a:bodyPr>
            <a:normAutofit/>
          </a:bodyPr>
          <a:lstStyle/>
          <a:p>
            <a:pPr algn="ct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anúbis - necropó</a:t>
            </a:r>
          </a:p>
        </p:txBody>
      </p:sp>
      <p:sp>
        <p:nvSpPr>
          <p:cNvPr id="8" name="Content Placeholder 7">
            <a:extLst>
              <a:ext uri="{FF2B5EF4-FFF2-40B4-BE49-F238E27FC236}">
                <a16:creationId xmlns:a16="http://schemas.microsoft.com/office/drawing/2014/main" id="{1E1C350D-4582-4FFD-5B2D-EC0A8BD45D08}"/>
              </a:ext>
            </a:extLst>
          </p:cNvPr>
          <p:cNvSpPr>
            <a:spLocks noGrp="1"/>
          </p:cNvSpPr>
          <p:nvPr>
            <p:ph idx="1"/>
          </p:nvPr>
        </p:nvSpPr>
        <p:spPr>
          <a:xfrm>
            <a:off x="6420465" y="2666999"/>
            <a:ext cx="5122606" cy="3216276"/>
          </a:xfrm>
        </p:spPr>
        <p:txBody>
          <a:bodyPr>
            <a:noAutofit/>
          </a:bodyPr>
          <a:lstStyle/>
          <a:p>
            <a:r>
              <a:rPr lang="es-ES" sz="2600" b="1" dirty="0">
                <a:solidFill>
                  <a:srgbClr val="FFFF00"/>
                </a:solidFill>
              </a:rPr>
              <a:t>Polvo para cavidades de 800g, producto esencial para cuerpos </a:t>
            </a:r>
            <a:r>
              <a:rPr lang="es-ES" sz="2600" b="1" dirty="0" err="1">
                <a:solidFill>
                  <a:srgbClr val="FFFF00"/>
                </a:solidFill>
              </a:rPr>
              <a:t>necropsiados</a:t>
            </a:r>
            <a:r>
              <a:rPr lang="es-ES" sz="2600" b="1" dirty="0">
                <a:solidFill>
                  <a:srgbClr val="FFFF00"/>
                </a:solidFill>
              </a:rPr>
              <a:t>. </a:t>
            </a:r>
          </a:p>
          <a:p>
            <a:r>
              <a:rPr lang="es-ES" sz="2600" b="1" dirty="0">
                <a:solidFill>
                  <a:srgbClr val="FFFF00"/>
                </a:solidFill>
              </a:rPr>
              <a:t>Actúa desinfectando, absorbiendo e inhibiendo la extravasación y la salida de líquidos a través de los orificios del cuerpo.</a:t>
            </a:r>
            <a:endParaRPr lang="en-US" sz="26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
        <p:nvSpPr>
          <p:cNvPr id="11" name="Rounded Rectangle 7">
            <a:extLst>
              <a:ext uri="{FF2B5EF4-FFF2-40B4-BE49-F238E27FC236}">
                <a16:creationId xmlns:a16="http://schemas.microsoft.com/office/drawing/2014/main" id="{EEBB00DB-2BC4-428B-A16B-D271C0695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924" y="620720"/>
            <a:ext cx="5441895" cy="5272133"/>
          </a:xfrm>
          <a:prstGeom prst="roundRect">
            <a:avLst>
              <a:gd name="adj" fmla="val 3812"/>
            </a:avLst>
          </a:prstGeom>
          <a:solidFill>
            <a:srgbClr val="FFFFFF"/>
          </a:solidFill>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Posição de Conteúdo 3" descr="Uma imagem com texto, Garrafa de plástico, Solução, Solvente&#10;&#10;Descrição gerada automaticamente">
            <a:extLst>
              <a:ext uri="{FF2B5EF4-FFF2-40B4-BE49-F238E27FC236}">
                <a16:creationId xmlns:a16="http://schemas.microsoft.com/office/drawing/2014/main" id="{8861C149-9150-B31D-4C52-648DCCE629C1}"/>
              </a:ext>
            </a:extLst>
          </p:cNvPr>
          <p:cNvPicPr>
            <a:picLocks noChangeAspect="1"/>
          </p:cNvPicPr>
          <p:nvPr/>
        </p:nvPicPr>
        <p:blipFill>
          <a:blip r:embed="rId3"/>
          <a:stretch>
            <a:fillRect/>
          </a:stretch>
        </p:blipFill>
        <p:spPr>
          <a:xfrm>
            <a:off x="1232352" y="1115267"/>
            <a:ext cx="4283039" cy="4283039"/>
          </a:xfrm>
          <a:prstGeom prst="rect">
            <a:avLst/>
          </a:prstGeom>
        </p:spPr>
      </p:pic>
    </p:spTree>
    <p:extLst>
      <p:ext uri="{BB962C8B-B14F-4D97-AF65-F5344CB8AC3E}">
        <p14:creationId xmlns:p14="http://schemas.microsoft.com/office/powerpoint/2010/main" val="2028278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451752-50D2-33F8-69BD-27A3BFD7057B}"/>
              </a:ext>
            </a:extLst>
          </p:cNvPr>
          <p:cNvSpPr>
            <a:spLocks noGrp="1"/>
          </p:cNvSpPr>
          <p:nvPr>
            <p:ph type="title"/>
          </p:nvPr>
        </p:nvSpPr>
        <p:spPr>
          <a:xfrm>
            <a:off x="6420465" y="609600"/>
            <a:ext cx="5122606" cy="1905000"/>
          </a:xfrm>
        </p:spPr>
        <p:txBody>
          <a:bodyPr>
            <a:normAutofit/>
          </a:bodyPr>
          <a:lstStyle/>
          <a:p>
            <a:pPr algn="ct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anúbis -  sekapó</a:t>
            </a:r>
          </a:p>
        </p:txBody>
      </p:sp>
      <p:sp>
        <p:nvSpPr>
          <p:cNvPr id="8" name="Content Placeholder 7">
            <a:extLst>
              <a:ext uri="{FF2B5EF4-FFF2-40B4-BE49-F238E27FC236}">
                <a16:creationId xmlns:a16="http://schemas.microsoft.com/office/drawing/2014/main" id="{D9AB046B-9C2D-CC87-CC74-E3659FED32DF}"/>
              </a:ext>
            </a:extLst>
          </p:cNvPr>
          <p:cNvSpPr>
            <a:spLocks noGrp="1"/>
          </p:cNvSpPr>
          <p:nvPr>
            <p:ph idx="1"/>
          </p:nvPr>
        </p:nvSpPr>
        <p:spPr>
          <a:xfrm>
            <a:off x="6420465" y="2666999"/>
            <a:ext cx="5122606" cy="3216276"/>
          </a:xfrm>
        </p:spPr>
        <p:txBody>
          <a:bodyPr>
            <a:normAutofit/>
          </a:bodyPr>
          <a:lstStyle/>
          <a:p>
            <a:r>
              <a:rPr lang="es-ES" sz="2400" b="1" dirty="0" err="1">
                <a:solidFill>
                  <a:srgbClr val="FFFF00"/>
                </a:solidFill>
              </a:rPr>
              <a:t>Sekapó</a:t>
            </a:r>
            <a:r>
              <a:rPr lang="es-ES" sz="2400" b="1" dirty="0">
                <a:solidFill>
                  <a:srgbClr val="FFFF00"/>
                </a:solidFill>
              </a:rPr>
              <a:t> – polvo de 400 g indicado para secar y evitar la salida de líquidos en las incisiones cutáneas.</a:t>
            </a:r>
            <a:endParaRPr lang="en-US"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
        <p:nvSpPr>
          <p:cNvPr id="11" name="Rounded Rectangle 7">
            <a:extLst>
              <a:ext uri="{FF2B5EF4-FFF2-40B4-BE49-F238E27FC236}">
                <a16:creationId xmlns:a16="http://schemas.microsoft.com/office/drawing/2014/main" id="{EEBB00DB-2BC4-428B-A16B-D271C0695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924" y="620720"/>
            <a:ext cx="5441895" cy="5272133"/>
          </a:xfrm>
          <a:prstGeom prst="roundRect">
            <a:avLst>
              <a:gd name="adj" fmla="val 3812"/>
            </a:avLst>
          </a:prstGeom>
          <a:solidFill>
            <a:srgbClr val="FFFFFF"/>
          </a:solidFill>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Posição de Conteúdo 3" descr="Uma imagem com texto, garrafa, comida&#10;&#10;Descrição gerada automaticamente">
            <a:extLst>
              <a:ext uri="{FF2B5EF4-FFF2-40B4-BE49-F238E27FC236}">
                <a16:creationId xmlns:a16="http://schemas.microsoft.com/office/drawing/2014/main" id="{F62223AB-C482-A972-7893-DE0F16F67D4E}"/>
              </a:ext>
            </a:extLst>
          </p:cNvPr>
          <p:cNvPicPr>
            <a:picLocks noChangeAspect="1"/>
          </p:cNvPicPr>
          <p:nvPr/>
        </p:nvPicPr>
        <p:blipFill>
          <a:blip r:embed="rId3"/>
          <a:stretch>
            <a:fillRect/>
          </a:stretch>
        </p:blipFill>
        <p:spPr>
          <a:xfrm>
            <a:off x="1232352" y="1115267"/>
            <a:ext cx="4283039" cy="4283039"/>
          </a:xfrm>
          <a:prstGeom prst="rect">
            <a:avLst/>
          </a:prstGeom>
        </p:spPr>
      </p:pic>
    </p:spTree>
    <p:extLst>
      <p:ext uri="{BB962C8B-B14F-4D97-AF65-F5344CB8AC3E}">
        <p14:creationId xmlns:p14="http://schemas.microsoft.com/office/powerpoint/2010/main" val="909013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860C01-19B0-3148-5FC6-38342DD7C21E}"/>
              </a:ext>
            </a:extLst>
          </p:cNvPr>
          <p:cNvSpPr>
            <a:spLocks noGrp="1"/>
          </p:cNvSpPr>
          <p:nvPr>
            <p:ph type="title"/>
          </p:nvPr>
        </p:nvSpPr>
        <p:spPr>
          <a:xfrm>
            <a:off x="6096000" y="609599"/>
            <a:ext cx="5435760" cy="2009775"/>
          </a:xfrm>
        </p:spPr>
        <p:txBody>
          <a:bodyPr>
            <a:normAutofit/>
          </a:bodyPr>
          <a:lstStyle/>
          <a:p>
            <a:pPr algn="ct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t>
            </a:r>
            <a:r>
              <a:rPr lang="pt-PT" b="1"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anúbis</a:t>
            </a: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 </a:t>
            </a:r>
            <a:r>
              <a:rPr lang="pt-PT" b="1"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vedapó</a:t>
            </a: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a:t>
            </a:r>
          </a:p>
        </p:txBody>
      </p:sp>
      <p:pic>
        <p:nvPicPr>
          <p:cNvPr id="4" name="Marcador de Posição de Conteúdo 3" descr="Uma imagem com texto, garrafa, Creme para a pele, amarelo&#10;&#10;Descrição gerada automaticamente">
            <a:extLst>
              <a:ext uri="{FF2B5EF4-FFF2-40B4-BE49-F238E27FC236}">
                <a16:creationId xmlns:a16="http://schemas.microsoft.com/office/drawing/2014/main" id="{3B9F1F9E-9820-72FB-1E9F-5087875C49EC}"/>
              </a:ext>
            </a:extLst>
          </p:cNvPr>
          <p:cNvPicPr>
            <a:picLocks noChangeAspect="1"/>
          </p:cNvPicPr>
          <p:nvPr/>
        </p:nvPicPr>
        <p:blipFill>
          <a:blip r:embed="rId3"/>
          <a:stretch>
            <a:fillRect/>
          </a:stretch>
        </p:blipFill>
        <p:spPr>
          <a:xfrm>
            <a:off x="2061838" y="609600"/>
            <a:ext cx="2057399" cy="2057399"/>
          </a:xfrm>
          <a:custGeom>
            <a:avLst/>
            <a:gdLst/>
            <a:ahLst/>
            <a:cxnLst/>
            <a:rect l="l" t="t" r="r" b="b"/>
            <a:pathLst>
              <a:path w="3416888" h="2057399">
                <a:moveTo>
                  <a:pt x="120172" y="0"/>
                </a:moveTo>
                <a:lnTo>
                  <a:pt x="3296716" y="0"/>
                </a:lnTo>
                <a:cubicBezTo>
                  <a:pt x="3363085" y="0"/>
                  <a:pt x="3416888" y="53803"/>
                  <a:pt x="3416888" y="120172"/>
                </a:cubicBezTo>
                <a:lnTo>
                  <a:pt x="3416888" y="2057399"/>
                </a:lnTo>
                <a:lnTo>
                  <a:pt x="0" y="2057399"/>
                </a:lnTo>
                <a:lnTo>
                  <a:pt x="0" y="120172"/>
                </a:lnTo>
                <a:cubicBezTo>
                  <a:pt x="0" y="53803"/>
                  <a:pt x="53803" y="0"/>
                  <a:pt x="120172" y="0"/>
                </a:cubicBezTo>
                <a:close/>
              </a:path>
            </a:pathLst>
          </a:cu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pic>
        <p:nvPicPr>
          <p:cNvPr id="5" name="Imagem 4" descr="Uma imagem com garrafa, Creme para a pele&#10;&#10;Descrição gerada automaticamente">
            <a:extLst>
              <a:ext uri="{FF2B5EF4-FFF2-40B4-BE49-F238E27FC236}">
                <a16:creationId xmlns:a16="http://schemas.microsoft.com/office/drawing/2014/main" id="{6FB2E21E-7C33-706D-A11F-C8BE337430F1}"/>
              </a:ext>
            </a:extLst>
          </p:cNvPr>
          <p:cNvPicPr>
            <a:picLocks noChangeAspect="1"/>
          </p:cNvPicPr>
          <p:nvPr/>
        </p:nvPicPr>
        <p:blipFill>
          <a:blip r:embed="rId4"/>
          <a:stretch>
            <a:fillRect/>
          </a:stretch>
        </p:blipFill>
        <p:spPr>
          <a:xfrm>
            <a:off x="1585230" y="2947481"/>
            <a:ext cx="3010614" cy="3010614"/>
          </a:xfrm>
          <a:custGeom>
            <a:avLst/>
            <a:gdLst/>
            <a:ahLst/>
            <a:cxnLst/>
            <a:rect l="l" t="t" r="r" b="b"/>
            <a:pathLst>
              <a:path w="3416888" h="3240120">
                <a:moveTo>
                  <a:pt x="0" y="0"/>
                </a:moveTo>
                <a:lnTo>
                  <a:pt x="3416888" y="0"/>
                </a:lnTo>
                <a:lnTo>
                  <a:pt x="3416888" y="3119948"/>
                </a:lnTo>
                <a:cubicBezTo>
                  <a:pt x="3416888" y="3186317"/>
                  <a:pt x="3363085" y="3240120"/>
                  <a:pt x="3296716" y="3240120"/>
                </a:cubicBezTo>
                <a:lnTo>
                  <a:pt x="120172" y="3240120"/>
                </a:lnTo>
                <a:cubicBezTo>
                  <a:pt x="53803" y="3240120"/>
                  <a:pt x="0" y="3186317"/>
                  <a:pt x="0" y="3119948"/>
                </a:cubicBezTo>
                <a:close/>
              </a:path>
            </a:pathLst>
          </a:cu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
        <p:nvSpPr>
          <p:cNvPr id="9" name="Content Placeholder 8">
            <a:extLst>
              <a:ext uri="{FF2B5EF4-FFF2-40B4-BE49-F238E27FC236}">
                <a16:creationId xmlns:a16="http://schemas.microsoft.com/office/drawing/2014/main" id="{9ACE0FFA-7B3A-B829-45BB-9E9D094DF471}"/>
              </a:ext>
            </a:extLst>
          </p:cNvPr>
          <p:cNvSpPr>
            <a:spLocks noGrp="1"/>
          </p:cNvSpPr>
          <p:nvPr>
            <p:ph idx="1"/>
          </p:nvPr>
        </p:nvSpPr>
        <p:spPr>
          <a:xfrm>
            <a:off x="6095999" y="2774425"/>
            <a:ext cx="5777753" cy="3473976"/>
          </a:xfrm>
        </p:spPr>
        <p:txBody>
          <a:bodyPr>
            <a:normAutofit/>
          </a:bodyPr>
          <a:lstStyle/>
          <a:p>
            <a:r>
              <a:rPr lang="es-ES" sz="2800" b="1" dirty="0">
                <a:solidFill>
                  <a:srgbClr val="FFFF00"/>
                </a:solidFill>
              </a:rPr>
              <a:t>Sellador en polvo para ocluir. Se utiliza como fijador en zonas no inyectadas, como cavidades nasales y bucales, así como en regiones femorales o carótidas.</a:t>
            </a:r>
            <a:endParaRPr lang="en-US" sz="28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val="1100597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BEAEAC-C6BB-FE39-5D9B-5130AE29EA0F}"/>
              </a:ext>
            </a:extLst>
          </p:cNvPr>
          <p:cNvSpPr>
            <a:spLocks noGrp="1"/>
          </p:cNvSpPr>
          <p:nvPr>
            <p:ph type="title"/>
          </p:nvPr>
        </p:nvSpPr>
        <p:spPr>
          <a:xfrm>
            <a:off x="1141414" y="327086"/>
            <a:ext cx="9905998" cy="1905000"/>
          </a:xfrm>
        </p:spPr>
        <p:txBody>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anúbis - corante facial spray</a:t>
            </a:r>
          </a:p>
        </p:txBody>
      </p:sp>
      <p:pic>
        <p:nvPicPr>
          <p:cNvPr id="5" name="Marcador de Posição de Conteúdo 4" descr="Uma imagem com texto, Solução, Garrafa de plástico, Solvente&#10;&#10;Descrição gerada automaticamente">
            <a:extLst>
              <a:ext uri="{FF2B5EF4-FFF2-40B4-BE49-F238E27FC236}">
                <a16:creationId xmlns:a16="http://schemas.microsoft.com/office/drawing/2014/main" id="{9ACD54F8-9A4A-1234-9E3A-9FDADA8359AD}"/>
              </a:ext>
            </a:extLst>
          </p:cNvPr>
          <p:cNvPicPr>
            <a:picLocks noGrp="1" noChangeAspect="1"/>
          </p:cNvPicPr>
          <p:nvPr>
            <p:ph sz="half" idx="1"/>
          </p:nvPr>
        </p:nvPicPr>
        <p:blipFill>
          <a:blip r:embed="rId2"/>
          <a:stretch>
            <a:fillRect/>
          </a:stretch>
        </p:blipFill>
        <p:spPr>
          <a:xfrm>
            <a:off x="789167" y="2416114"/>
            <a:ext cx="4114800" cy="4114800"/>
          </a:xfrm>
        </p:spPr>
      </p:pic>
      <p:sp>
        <p:nvSpPr>
          <p:cNvPr id="4" name="Marcador de Posição de Conteúdo 3">
            <a:extLst>
              <a:ext uri="{FF2B5EF4-FFF2-40B4-BE49-F238E27FC236}">
                <a16:creationId xmlns:a16="http://schemas.microsoft.com/office/drawing/2014/main" id="{41DB96AA-5290-4CC4-9FC8-89696EEA5A23}"/>
              </a:ext>
            </a:extLst>
          </p:cNvPr>
          <p:cNvSpPr>
            <a:spLocks noGrp="1"/>
          </p:cNvSpPr>
          <p:nvPr>
            <p:ph sz="half" idx="2"/>
          </p:nvPr>
        </p:nvSpPr>
        <p:spPr/>
        <p:txBody>
          <a:bodyPr>
            <a:normAutofit/>
          </a:bodyPr>
          <a:lstStyle/>
          <a:p>
            <a:r>
              <a:rPr lang="es-ES" sz="2800" b="1" dirty="0">
                <a:solidFill>
                  <a:srgbClr val="FFFF00"/>
                </a:solidFill>
              </a:rPr>
              <a:t>Tinte facial natural. Puede aplicarse directamente en el rostro después del procedimiento y también en las manos.</a:t>
            </a:r>
            <a:endParaRPr lang="pt-PT" sz="28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val="3361507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35E4A0-1F84-9304-2A29-6EC9B50956C6}"/>
              </a:ext>
            </a:extLst>
          </p:cNvPr>
          <p:cNvSpPr>
            <a:spLocks noGrp="1"/>
          </p:cNvSpPr>
          <p:nvPr>
            <p:ph type="title"/>
          </p:nvPr>
        </p:nvSpPr>
        <p:spPr/>
        <p:txBody>
          <a:bodyPr/>
          <a:lstStyle/>
          <a:p>
            <a:pPr algn="ct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anúbis - desodorizador de ambiente</a:t>
            </a:r>
          </a:p>
        </p:txBody>
      </p:sp>
      <p:pic>
        <p:nvPicPr>
          <p:cNvPr id="5" name="Marcador de Posição de Conteúdo 4" descr="Uma imagem com texto, garrafa, Solução, Solvente&#10;&#10;Descrição gerada automaticamente">
            <a:extLst>
              <a:ext uri="{FF2B5EF4-FFF2-40B4-BE49-F238E27FC236}">
                <a16:creationId xmlns:a16="http://schemas.microsoft.com/office/drawing/2014/main" id="{7B27AC45-BF90-4898-3F8D-5266585DC446}"/>
              </a:ext>
            </a:extLst>
          </p:cNvPr>
          <p:cNvPicPr>
            <a:picLocks noGrp="1" noChangeAspect="1"/>
          </p:cNvPicPr>
          <p:nvPr>
            <p:ph sz="half" idx="1"/>
          </p:nvPr>
        </p:nvPicPr>
        <p:blipFill>
          <a:blip r:embed="rId2"/>
          <a:stretch>
            <a:fillRect/>
          </a:stretch>
        </p:blipFill>
        <p:spPr>
          <a:xfrm>
            <a:off x="544752" y="2516756"/>
            <a:ext cx="4114800" cy="4114800"/>
          </a:xfrm>
        </p:spPr>
      </p:pic>
      <p:sp>
        <p:nvSpPr>
          <p:cNvPr id="4" name="Marcador de Posição de Conteúdo 3">
            <a:extLst>
              <a:ext uri="{FF2B5EF4-FFF2-40B4-BE49-F238E27FC236}">
                <a16:creationId xmlns:a16="http://schemas.microsoft.com/office/drawing/2014/main" id="{CCE720BC-E007-1BFC-4EDD-ACE5E0F9D567}"/>
              </a:ext>
            </a:extLst>
          </p:cNvPr>
          <p:cNvSpPr>
            <a:spLocks noGrp="1"/>
          </p:cNvSpPr>
          <p:nvPr>
            <p:ph sz="half" idx="2"/>
          </p:nvPr>
        </p:nvSpPr>
        <p:spPr/>
        <p:txBody>
          <a:bodyPr>
            <a:normAutofit/>
          </a:bodyPr>
          <a:lstStyle/>
          <a:p>
            <a:r>
              <a:rPr lang="es-ES"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Perfume ambiental. En los aromas:
Lavanda, té verde y melocotón</a:t>
            </a:r>
            <a:r>
              <a:rPr lang="pt-PT"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a:t>
            </a:r>
          </a:p>
        </p:txBody>
      </p:sp>
    </p:spTree>
    <p:extLst>
      <p:ext uri="{BB962C8B-B14F-4D97-AF65-F5344CB8AC3E}">
        <p14:creationId xmlns:p14="http://schemas.microsoft.com/office/powerpoint/2010/main" val="2600980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C97696-1E91-5166-21F8-5637DC5E59D2}"/>
              </a:ext>
            </a:extLst>
          </p:cNvPr>
          <p:cNvSpPr>
            <a:spLocks noGrp="1"/>
          </p:cNvSpPr>
          <p:nvPr>
            <p:ph type="title"/>
          </p:nvPr>
        </p:nvSpPr>
        <p:spPr>
          <a:xfrm>
            <a:off x="2002025" y="327212"/>
            <a:ext cx="9905998" cy="1905000"/>
          </a:xfrm>
        </p:spPr>
        <p:txBody>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anúbis - free insect </a:t>
            </a:r>
          </a:p>
        </p:txBody>
      </p:sp>
      <p:pic>
        <p:nvPicPr>
          <p:cNvPr id="5" name="Marcador de Posição de Conteúdo 4" descr="Uma imagem com Solução, texto, Cosmética, Solvente&#10;&#10;Descrição gerada automaticamente">
            <a:extLst>
              <a:ext uri="{FF2B5EF4-FFF2-40B4-BE49-F238E27FC236}">
                <a16:creationId xmlns:a16="http://schemas.microsoft.com/office/drawing/2014/main" id="{D998E322-54E6-CDF6-67C3-333B3E7C3F0B}"/>
              </a:ext>
            </a:extLst>
          </p:cNvPr>
          <p:cNvPicPr>
            <a:picLocks noGrp="1" noChangeAspect="1"/>
          </p:cNvPicPr>
          <p:nvPr>
            <p:ph sz="half" idx="1"/>
          </p:nvPr>
        </p:nvPicPr>
        <p:blipFill>
          <a:blip r:embed="rId2"/>
          <a:stretch>
            <a:fillRect/>
          </a:stretch>
        </p:blipFill>
        <p:spPr>
          <a:xfrm>
            <a:off x="817921" y="2516756"/>
            <a:ext cx="4114800" cy="4114800"/>
          </a:xfrm>
        </p:spPr>
      </p:pic>
      <p:sp>
        <p:nvSpPr>
          <p:cNvPr id="4" name="Marcador de Posição de Conteúdo 3">
            <a:extLst>
              <a:ext uri="{FF2B5EF4-FFF2-40B4-BE49-F238E27FC236}">
                <a16:creationId xmlns:a16="http://schemas.microsoft.com/office/drawing/2014/main" id="{C1A19921-7ED7-E25F-35A0-C1E917B3A45F}"/>
              </a:ext>
            </a:extLst>
          </p:cNvPr>
          <p:cNvSpPr>
            <a:spLocks noGrp="1"/>
          </p:cNvSpPr>
          <p:nvPr>
            <p:ph sz="half" idx="2"/>
          </p:nvPr>
        </p:nvSpPr>
        <p:spPr>
          <a:xfrm>
            <a:off x="5774372" y="2636520"/>
            <a:ext cx="4876800" cy="3124200"/>
          </a:xfrm>
        </p:spPr>
        <p:txBody>
          <a:bodyPr/>
          <a:lstStyle/>
          <a:p>
            <a:r>
              <a:rPr lang="pt-PT"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Free insect, </a:t>
            </a:r>
            <a:r>
              <a:rPr lang="es-ES"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Repelente hecho de citronela, eficaz contra insectos, sin dañar la ornamentación natural.</a:t>
            </a:r>
            <a:endParaRPr lang="pt-PT"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val="1696614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BC0D3A-DD6D-1DE0-FB9C-A055B1BACAC3}"/>
              </a:ext>
            </a:extLst>
          </p:cNvPr>
          <p:cNvSpPr>
            <a:spLocks noGrp="1"/>
          </p:cNvSpPr>
          <p:nvPr>
            <p:ph type="title"/>
          </p:nvPr>
        </p:nvSpPr>
        <p:spPr/>
        <p:txBody>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t>
            </a:r>
            <a:r>
              <a:rPr lang="pt-PT" b="1"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anúbis</a:t>
            </a: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 cola labial com pincel</a:t>
            </a:r>
          </a:p>
        </p:txBody>
      </p:sp>
      <p:pic>
        <p:nvPicPr>
          <p:cNvPr id="5" name="Marcador de Posição de Conteúdo 4" descr="Uma imagem com produtos de higiene pessoal, Cosmética, garrafa&#10;&#10;Descrição gerada automaticamente">
            <a:extLst>
              <a:ext uri="{FF2B5EF4-FFF2-40B4-BE49-F238E27FC236}">
                <a16:creationId xmlns:a16="http://schemas.microsoft.com/office/drawing/2014/main" id="{6E4EA77D-2BD9-4940-56B6-77B185709080}"/>
              </a:ext>
            </a:extLst>
          </p:cNvPr>
          <p:cNvPicPr>
            <a:picLocks noGrp="1" noChangeAspect="1"/>
          </p:cNvPicPr>
          <p:nvPr>
            <p:ph sz="half" idx="1"/>
          </p:nvPr>
        </p:nvPicPr>
        <p:blipFill>
          <a:blip r:embed="rId2"/>
          <a:stretch>
            <a:fillRect/>
          </a:stretch>
        </p:blipFill>
        <p:spPr>
          <a:xfrm>
            <a:off x="846676" y="2329850"/>
            <a:ext cx="4114800" cy="4114800"/>
          </a:xfrm>
        </p:spPr>
      </p:pic>
      <p:sp>
        <p:nvSpPr>
          <p:cNvPr id="4" name="Marcador de Posição de Conteúdo 3">
            <a:extLst>
              <a:ext uri="{FF2B5EF4-FFF2-40B4-BE49-F238E27FC236}">
                <a16:creationId xmlns:a16="http://schemas.microsoft.com/office/drawing/2014/main" id="{58BA63A6-33CA-8CAC-8069-ADDE9D3D79DC}"/>
              </a:ext>
            </a:extLst>
          </p:cNvPr>
          <p:cNvSpPr>
            <a:spLocks noGrp="1"/>
          </p:cNvSpPr>
          <p:nvPr>
            <p:ph sz="half" idx="2"/>
          </p:nvPr>
        </p:nvSpPr>
        <p:spPr/>
        <p:txBody>
          <a:bodyPr/>
          <a:lstStyle/>
          <a:p>
            <a:r>
              <a:rPr lang="es-ES"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Se usa en la tanatopraxia para sellar los labios. Siempre pasa por el interior de los labios superior e inferior.</a:t>
            </a:r>
            <a:endParaRPr lang="pt-PT"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val="3904301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059618-3DD4-1632-4890-2E2F772726B8}"/>
              </a:ext>
            </a:extLst>
          </p:cNvPr>
          <p:cNvSpPr>
            <a:spLocks noGrp="1"/>
          </p:cNvSpPr>
          <p:nvPr>
            <p:ph type="title"/>
          </p:nvPr>
        </p:nvSpPr>
        <p:spPr/>
        <p:txBody>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anúbis - cola pratik</a:t>
            </a:r>
          </a:p>
        </p:txBody>
      </p:sp>
      <p:pic>
        <p:nvPicPr>
          <p:cNvPr id="5" name="Marcador de Posição de Conteúdo 4" descr="Uma imagem com texto, garrafa, Solução&#10;&#10;Descrição gerada automaticamente">
            <a:extLst>
              <a:ext uri="{FF2B5EF4-FFF2-40B4-BE49-F238E27FC236}">
                <a16:creationId xmlns:a16="http://schemas.microsoft.com/office/drawing/2014/main" id="{192E4B8E-723C-5398-3028-D250695D5F50}"/>
              </a:ext>
            </a:extLst>
          </p:cNvPr>
          <p:cNvPicPr>
            <a:picLocks noGrp="1" noChangeAspect="1"/>
          </p:cNvPicPr>
          <p:nvPr>
            <p:ph sz="half" idx="1"/>
          </p:nvPr>
        </p:nvPicPr>
        <p:blipFill>
          <a:blip r:embed="rId2"/>
          <a:stretch>
            <a:fillRect/>
          </a:stretch>
        </p:blipFill>
        <p:spPr>
          <a:xfrm>
            <a:off x="1148601" y="2746793"/>
            <a:ext cx="4114800" cy="4114800"/>
          </a:xfrm>
        </p:spPr>
      </p:pic>
      <p:sp>
        <p:nvSpPr>
          <p:cNvPr id="4" name="Marcador de Posição de Conteúdo 3">
            <a:extLst>
              <a:ext uri="{FF2B5EF4-FFF2-40B4-BE49-F238E27FC236}">
                <a16:creationId xmlns:a16="http://schemas.microsoft.com/office/drawing/2014/main" id="{29771E0D-D412-D06E-5876-4FF4A7FFF65A}"/>
              </a:ext>
            </a:extLst>
          </p:cNvPr>
          <p:cNvSpPr>
            <a:spLocks noGrp="1"/>
          </p:cNvSpPr>
          <p:nvPr>
            <p:ph sz="half" idx="2"/>
          </p:nvPr>
        </p:nvSpPr>
        <p:spPr>
          <a:xfrm>
            <a:off x="6170612" y="2667000"/>
            <a:ext cx="6021388" cy="3581400"/>
          </a:xfrm>
        </p:spPr>
        <p:txBody>
          <a:bodyPr>
            <a:normAutofit/>
          </a:bodyPr>
          <a:lstStyle/>
          <a:p>
            <a:r>
              <a:rPr lang="es-ES" sz="2600" b="1" dirty="0">
                <a:solidFill>
                  <a:srgbClr val="FFFF00"/>
                </a:solidFill>
                <a:effectLst>
                  <a:glow rad="38100">
                    <a:schemeClr val="bg1">
                      <a:lumMod val="50000"/>
                      <a:lumOff val="50000"/>
                      <a:alpha val="20000"/>
                    </a:schemeClr>
                  </a:glow>
                </a:effectLst>
              </a:rPr>
              <a:t>Cola </a:t>
            </a:r>
            <a:r>
              <a:rPr lang="es-ES" sz="2600" b="1" dirty="0" err="1">
                <a:solidFill>
                  <a:srgbClr val="FFFF00"/>
                </a:solidFill>
                <a:effectLst>
                  <a:glow rad="38100">
                    <a:schemeClr val="bg1">
                      <a:lumMod val="50000"/>
                      <a:lumOff val="50000"/>
                      <a:alpha val="20000"/>
                    </a:schemeClr>
                  </a:glow>
                </a:effectLst>
              </a:rPr>
              <a:t>Pratik</a:t>
            </a:r>
            <a:r>
              <a:rPr lang="es-ES" sz="2600" b="1" dirty="0">
                <a:solidFill>
                  <a:srgbClr val="FFFF00"/>
                </a:solidFill>
                <a:effectLst>
                  <a:glow rad="38100">
                    <a:schemeClr val="bg1">
                      <a:lumMod val="50000"/>
                      <a:lumOff val="50000"/>
                      <a:alpha val="20000"/>
                    </a:schemeClr>
                  </a:glow>
                </a:effectLst>
              </a:rPr>
              <a:t> – Pegamento instantáneo multipropósito y de alto rendimiento. Formulación ultrarrápida, de bajo olor y alta resistencia.</a:t>
            </a:r>
            <a:br>
              <a:rPr lang="es-ES" sz="2600" b="1" dirty="0">
                <a:solidFill>
                  <a:srgbClr val="FFFF00"/>
                </a:solidFill>
                <a:effectLst>
                  <a:glow rad="38100">
                    <a:schemeClr val="bg1">
                      <a:lumMod val="50000"/>
                      <a:lumOff val="50000"/>
                      <a:alpha val="20000"/>
                    </a:schemeClr>
                  </a:glow>
                </a:effectLst>
              </a:rPr>
            </a:br>
            <a:r>
              <a:rPr lang="es-ES" sz="2600" b="1" dirty="0">
                <a:solidFill>
                  <a:srgbClr val="FFFF00"/>
                </a:solidFill>
                <a:effectLst>
                  <a:glow rad="38100">
                    <a:schemeClr val="bg1">
                      <a:lumMod val="50000"/>
                      <a:lumOff val="50000"/>
                      <a:alpha val="20000"/>
                    </a:schemeClr>
                  </a:glow>
                </a:effectLst>
              </a:rPr>
              <a:t>También se utiliza en suturas, tanto en cuerpos autopsiados como no </a:t>
            </a:r>
            <a:r>
              <a:rPr lang="es-ES" sz="2600" b="1" dirty="0" err="1">
                <a:solidFill>
                  <a:srgbClr val="FFFF00"/>
                </a:solidFill>
                <a:effectLst>
                  <a:glow rad="38100">
                    <a:schemeClr val="bg1">
                      <a:lumMod val="50000"/>
                      <a:lumOff val="50000"/>
                      <a:alpha val="20000"/>
                    </a:schemeClr>
                  </a:glow>
                </a:effectLst>
              </a:rPr>
              <a:t>necropsiados</a:t>
            </a:r>
            <a:r>
              <a:rPr lang="es-ES" sz="2600" b="1" dirty="0">
                <a:solidFill>
                  <a:srgbClr val="FFFF00"/>
                </a:solidFill>
                <a:effectLst>
                  <a:glow rad="38100">
                    <a:schemeClr val="bg1">
                      <a:lumMod val="50000"/>
                      <a:lumOff val="50000"/>
                      <a:alpha val="20000"/>
                    </a:schemeClr>
                  </a:glow>
                </a:effectLst>
              </a:rPr>
              <a:t>.</a:t>
            </a:r>
            <a:endParaRPr lang="es-ES" sz="2600" dirty="0">
              <a:solidFill>
                <a:srgbClr val="FFFF00"/>
              </a:solidFill>
              <a:effectLst>
                <a:glow rad="38100">
                  <a:schemeClr val="bg1">
                    <a:lumMod val="50000"/>
                    <a:lumOff val="50000"/>
                    <a:alpha val="20000"/>
                  </a:schemeClr>
                </a:glow>
              </a:effectLst>
            </a:endParaRPr>
          </a:p>
        </p:txBody>
      </p:sp>
    </p:spTree>
    <p:extLst>
      <p:ext uri="{BB962C8B-B14F-4D97-AF65-F5344CB8AC3E}">
        <p14:creationId xmlns:p14="http://schemas.microsoft.com/office/powerpoint/2010/main" val="837968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203F22-80B1-E10A-8C5E-FE1259AD8372}"/>
              </a:ext>
            </a:extLst>
          </p:cNvPr>
          <p:cNvSpPr>
            <a:spLocks noGrp="1"/>
          </p:cNvSpPr>
          <p:nvPr>
            <p:ph type="title"/>
          </p:nvPr>
        </p:nvSpPr>
        <p:spPr/>
        <p:txBody>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t>
            </a:r>
            <a:r>
              <a:rPr lang="pt-PT" b="1"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anúbis</a:t>
            </a: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 cheiro bom</a:t>
            </a:r>
          </a:p>
        </p:txBody>
      </p:sp>
      <p:pic>
        <p:nvPicPr>
          <p:cNvPr id="5" name="Marcador de Posição de Conteúdo 4" descr="Uma imagem com texto, garrafa, Solução, Solvente&#10;&#10;Descrição gerada automaticamente">
            <a:extLst>
              <a:ext uri="{FF2B5EF4-FFF2-40B4-BE49-F238E27FC236}">
                <a16:creationId xmlns:a16="http://schemas.microsoft.com/office/drawing/2014/main" id="{4C3B93A6-EA4C-7A6D-ABCB-4ECBE1A9DA71}"/>
              </a:ext>
            </a:extLst>
          </p:cNvPr>
          <p:cNvPicPr>
            <a:picLocks noGrp="1" noChangeAspect="1"/>
          </p:cNvPicPr>
          <p:nvPr>
            <p:ph sz="half" idx="1"/>
          </p:nvPr>
        </p:nvPicPr>
        <p:blipFill>
          <a:blip r:embed="rId2"/>
          <a:stretch>
            <a:fillRect/>
          </a:stretch>
        </p:blipFill>
        <p:spPr>
          <a:xfrm>
            <a:off x="846676" y="2516756"/>
            <a:ext cx="4114800" cy="4114800"/>
          </a:xfrm>
        </p:spPr>
      </p:pic>
      <p:sp>
        <p:nvSpPr>
          <p:cNvPr id="4" name="Marcador de Posição de Conteúdo 3">
            <a:extLst>
              <a:ext uri="{FF2B5EF4-FFF2-40B4-BE49-F238E27FC236}">
                <a16:creationId xmlns:a16="http://schemas.microsoft.com/office/drawing/2014/main" id="{58694FAC-7EBA-0508-F6F6-61A86DBDF087}"/>
              </a:ext>
            </a:extLst>
          </p:cNvPr>
          <p:cNvSpPr>
            <a:spLocks noGrp="1"/>
          </p:cNvSpPr>
          <p:nvPr>
            <p:ph sz="half" idx="2"/>
          </p:nvPr>
        </p:nvSpPr>
        <p:spPr>
          <a:xfrm>
            <a:off x="6170612" y="2667000"/>
            <a:ext cx="5609012" cy="3124200"/>
          </a:xfrm>
        </p:spPr>
        <p:txBody>
          <a:bodyPr/>
          <a:lstStyle/>
          <a:p>
            <a:r>
              <a:rPr lang="es-ES"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Perfume corporal bactericida usado en la tanatopraxia </a:t>
            </a:r>
            <a:r>
              <a:rPr lang="es-ES" sz="2400" b="1" dirty="0" err="1">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post-procedimiento</a:t>
            </a:r>
            <a:r>
              <a:rPr lang="es-ES"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a:t>
            </a:r>
            <a:endParaRPr lang="pt-PT"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val="2474476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CF29BB-B700-B208-39B2-596455F72218}"/>
              </a:ext>
            </a:extLst>
          </p:cNvPr>
          <p:cNvSpPr>
            <a:spLocks noGrp="1"/>
          </p:cNvSpPr>
          <p:nvPr>
            <p:ph type="title"/>
          </p:nvPr>
        </p:nvSpPr>
        <p:spPr/>
        <p:txBody>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t>
            </a:r>
            <a:r>
              <a:rPr lang="pt-PT" b="1"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anúbis</a:t>
            </a: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 adesivo spray </a:t>
            </a:r>
          </a:p>
        </p:txBody>
      </p:sp>
      <p:pic>
        <p:nvPicPr>
          <p:cNvPr id="5" name="Marcador de Posição de Conteúdo 4" descr="Uma imagem com texto, garrafa&#10;&#10;Descrição gerada automaticamente">
            <a:extLst>
              <a:ext uri="{FF2B5EF4-FFF2-40B4-BE49-F238E27FC236}">
                <a16:creationId xmlns:a16="http://schemas.microsoft.com/office/drawing/2014/main" id="{1BBC010A-7503-D4E9-AE2C-4F4650B994DC}"/>
              </a:ext>
            </a:extLst>
          </p:cNvPr>
          <p:cNvPicPr>
            <a:picLocks noGrp="1" noChangeAspect="1"/>
          </p:cNvPicPr>
          <p:nvPr>
            <p:ph sz="half" idx="1"/>
          </p:nvPr>
        </p:nvPicPr>
        <p:blipFill>
          <a:blip r:embed="rId2"/>
          <a:stretch>
            <a:fillRect/>
          </a:stretch>
        </p:blipFill>
        <p:spPr>
          <a:xfrm>
            <a:off x="602261" y="2416114"/>
            <a:ext cx="4114800" cy="4114800"/>
          </a:xfrm>
        </p:spPr>
      </p:pic>
      <p:sp>
        <p:nvSpPr>
          <p:cNvPr id="4" name="Marcador de Posição de Conteúdo 3">
            <a:extLst>
              <a:ext uri="{FF2B5EF4-FFF2-40B4-BE49-F238E27FC236}">
                <a16:creationId xmlns:a16="http://schemas.microsoft.com/office/drawing/2014/main" id="{D27E0F75-F60B-B695-1589-5A31032AB180}"/>
              </a:ext>
            </a:extLst>
          </p:cNvPr>
          <p:cNvSpPr>
            <a:spLocks noGrp="1"/>
          </p:cNvSpPr>
          <p:nvPr>
            <p:ph sz="half" idx="2"/>
          </p:nvPr>
        </p:nvSpPr>
        <p:spPr>
          <a:xfrm>
            <a:off x="6170612" y="2667000"/>
            <a:ext cx="6021388" cy="3124200"/>
          </a:xfrm>
        </p:spPr>
        <p:txBody>
          <a:bodyPr>
            <a:normAutofit/>
          </a:bodyPr>
          <a:lstStyle/>
          <a:p>
            <a:r>
              <a:rPr lang="es-ES" sz="26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Adhesivo en spray para cuerpos </a:t>
            </a:r>
            <a:r>
              <a:rPr lang="es-ES" sz="2600" b="1" dirty="0" err="1">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necropsiados</a:t>
            </a:r>
            <a:r>
              <a:rPr lang="es-ES" sz="26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 utilizado como sellador para suturas e incisiones, evitando la extravasación de secreciones</a:t>
            </a:r>
            <a:r>
              <a:rPr lang="pt-PT" sz="26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a:t>
            </a:r>
            <a:endParaRPr lang="pt-PT" sz="26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val="1842395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F4530F-2018-C19F-843E-05AD9CA51239}"/>
              </a:ext>
            </a:extLst>
          </p:cNvPr>
          <p:cNvSpPr>
            <a:spLocks noGrp="1"/>
          </p:cNvSpPr>
          <p:nvPr>
            <p:ph type="title"/>
          </p:nvPr>
        </p:nvSpPr>
        <p:spPr>
          <a:xfrm>
            <a:off x="711107" y="112059"/>
            <a:ext cx="9905998" cy="1905000"/>
          </a:xfrm>
        </p:spPr>
        <p:txBody>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anúbis - enzibac</a:t>
            </a:r>
          </a:p>
        </p:txBody>
      </p:sp>
      <p:pic>
        <p:nvPicPr>
          <p:cNvPr id="5" name="Marcador de Posição de Conteúdo 4" descr="Uma imagem com texto, rótulo&#10;&#10;Descrição gerada automaticamente">
            <a:extLst>
              <a:ext uri="{FF2B5EF4-FFF2-40B4-BE49-F238E27FC236}">
                <a16:creationId xmlns:a16="http://schemas.microsoft.com/office/drawing/2014/main" id="{5EFF032E-62CD-0F17-C50A-1A12077C4883}"/>
              </a:ext>
            </a:extLst>
          </p:cNvPr>
          <p:cNvPicPr>
            <a:picLocks noGrp="1" noChangeAspect="1"/>
          </p:cNvPicPr>
          <p:nvPr>
            <p:ph sz="half" idx="1"/>
          </p:nvPr>
        </p:nvPicPr>
        <p:blipFill>
          <a:blip r:embed="rId2"/>
          <a:stretch>
            <a:fillRect/>
          </a:stretch>
        </p:blipFill>
        <p:spPr>
          <a:xfrm>
            <a:off x="559129" y="2372982"/>
            <a:ext cx="4114800" cy="4114800"/>
          </a:xfrm>
        </p:spPr>
      </p:pic>
      <p:sp>
        <p:nvSpPr>
          <p:cNvPr id="4" name="Marcador de Posição de Conteúdo 3">
            <a:extLst>
              <a:ext uri="{FF2B5EF4-FFF2-40B4-BE49-F238E27FC236}">
                <a16:creationId xmlns:a16="http://schemas.microsoft.com/office/drawing/2014/main" id="{A932D5F0-8CEE-24E5-4A87-8BC1EEF9CC78}"/>
              </a:ext>
            </a:extLst>
          </p:cNvPr>
          <p:cNvSpPr>
            <a:spLocks noGrp="1"/>
          </p:cNvSpPr>
          <p:nvPr>
            <p:ph sz="half" idx="2"/>
          </p:nvPr>
        </p:nvSpPr>
        <p:spPr>
          <a:xfrm>
            <a:off x="5106688" y="2163793"/>
            <a:ext cx="6774610" cy="4317520"/>
          </a:xfrm>
        </p:spPr>
        <p:txBody>
          <a:bodyPr>
            <a:noAutofit/>
          </a:bodyPr>
          <a:lstStyle/>
          <a:p>
            <a:r>
              <a:rPr lang="es-ES" sz="2600" b="1" dirty="0" err="1">
                <a:solidFill>
                  <a:srgbClr val="FFFF00"/>
                </a:solidFill>
                <a:effectLst>
                  <a:glow rad="38100">
                    <a:schemeClr val="bg1">
                      <a:lumMod val="50000"/>
                      <a:lumOff val="50000"/>
                      <a:alpha val="20000"/>
                    </a:schemeClr>
                  </a:glow>
                </a:effectLst>
              </a:rPr>
              <a:t>Enzibac</a:t>
            </a:r>
            <a:r>
              <a:rPr lang="es-ES" sz="2600" b="1" dirty="0">
                <a:solidFill>
                  <a:srgbClr val="FFFF00"/>
                </a:solidFill>
                <a:effectLst>
                  <a:glow rad="38100">
                    <a:schemeClr val="bg1">
                      <a:lumMod val="50000"/>
                      <a:lumOff val="50000"/>
                      <a:alpha val="20000"/>
                    </a:schemeClr>
                  </a:glow>
                </a:effectLst>
              </a:rPr>
              <a:t> es un acelerador de descomposición 100% ecológico, que no genera impacto ambiental en los enterramientos. </a:t>
            </a:r>
          </a:p>
          <a:p>
            <a:r>
              <a:rPr lang="es-ES" sz="2600" b="1" dirty="0">
                <a:solidFill>
                  <a:srgbClr val="FFFF00"/>
                </a:solidFill>
                <a:effectLst>
                  <a:glow rad="38100">
                    <a:schemeClr val="bg1">
                      <a:lumMod val="50000"/>
                      <a:lumOff val="50000"/>
                      <a:alpha val="20000"/>
                    </a:schemeClr>
                  </a:glow>
                </a:effectLst>
              </a:rPr>
              <a:t>Aumenta la capacidad operativa de los cementerios gracias a su eficacia para acelerar la descomposición de los cuerpos y absorber el </a:t>
            </a:r>
            <a:r>
              <a:rPr lang="es-ES" sz="2600" b="1" dirty="0" err="1">
                <a:solidFill>
                  <a:srgbClr val="FFFF00"/>
                </a:solidFill>
                <a:effectLst>
                  <a:glow rad="38100">
                    <a:schemeClr val="bg1">
                      <a:lumMod val="50000"/>
                      <a:lumOff val="50000"/>
                      <a:alpha val="20000"/>
                    </a:schemeClr>
                  </a:glow>
                </a:effectLst>
              </a:rPr>
              <a:t>necroleachato</a:t>
            </a:r>
            <a:r>
              <a:rPr lang="es-ES" sz="2600" b="1" dirty="0">
                <a:solidFill>
                  <a:srgbClr val="FFFF00"/>
                </a:solidFill>
                <a:effectLst>
                  <a:glow rad="38100">
                    <a:schemeClr val="bg1">
                      <a:lumMod val="50000"/>
                      <a:lumOff val="50000"/>
                      <a:alpha val="20000"/>
                    </a:schemeClr>
                  </a:glow>
                </a:effectLst>
              </a:rPr>
              <a:t>. </a:t>
            </a:r>
          </a:p>
          <a:p>
            <a:r>
              <a:rPr lang="es-ES" sz="2600" b="1" dirty="0">
                <a:solidFill>
                  <a:srgbClr val="FFFF00"/>
                </a:solidFill>
                <a:effectLst>
                  <a:glow rad="38100">
                    <a:schemeClr val="bg1">
                      <a:lumMod val="50000"/>
                      <a:lumOff val="50000"/>
                      <a:alpha val="20000"/>
                    </a:schemeClr>
                  </a:glow>
                </a:effectLst>
              </a:rPr>
              <a:t>Su aplicación no es visible durante la ceremonia y puede utilizarse en el proceso de preparación y tratamiento del cuerpo.</a:t>
            </a:r>
            <a:endParaRPr lang="pt-PT" sz="2600" b="1" dirty="0">
              <a:solidFill>
                <a:srgbClr val="FFFF00"/>
              </a:solidFill>
              <a:effectLst>
                <a:glow rad="38100">
                  <a:schemeClr val="bg1">
                    <a:lumMod val="50000"/>
                    <a:lumOff val="50000"/>
                    <a:alpha val="20000"/>
                  </a:schemeClr>
                </a:glow>
              </a:effectLst>
            </a:endParaRPr>
          </a:p>
        </p:txBody>
      </p:sp>
    </p:spTree>
    <p:extLst>
      <p:ext uri="{BB962C8B-B14F-4D97-AF65-F5344CB8AC3E}">
        <p14:creationId xmlns:p14="http://schemas.microsoft.com/office/powerpoint/2010/main" val="4682189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2FF176-54AF-ADD7-88D1-85D8EC527877}"/>
              </a:ext>
            </a:extLst>
          </p:cNvPr>
          <p:cNvSpPr>
            <a:spLocks noGrp="1"/>
          </p:cNvSpPr>
          <p:nvPr>
            <p:ph type="title"/>
          </p:nvPr>
        </p:nvSpPr>
        <p:spPr/>
        <p:txBody>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anúbis - fossa limp</a:t>
            </a:r>
          </a:p>
        </p:txBody>
      </p:sp>
      <p:pic>
        <p:nvPicPr>
          <p:cNvPr id="5" name="Marcador de Posição de Conteúdo 4" descr="Uma imagem com texto, Estanho, garrafa, Creme para a pele&#10;&#10;Descrição gerada automaticamente">
            <a:extLst>
              <a:ext uri="{FF2B5EF4-FFF2-40B4-BE49-F238E27FC236}">
                <a16:creationId xmlns:a16="http://schemas.microsoft.com/office/drawing/2014/main" id="{0462ABAF-3F17-1EB1-33EF-F00C35F2BC33}"/>
              </a:ext>
            </a:extLst>
          </p:cNvPr>
          <p:cNvPicPr>
            <a:picLocks noGrp="1" noChangeAspect="1"/>
          </p:cNvPicPr>
          <p:nvPr>
            <p:ph sz="half" idx="1"/>
          </p:nvPr>
        </p:nvPicPr>
        <p:blipFill>
          <a:blip r:embed="rId2"/>
          <a:stretch>
            <a:fillRect/>
          </a:stretch>
        </p:blipFill>
        <p:spPr>
          <a:xfrm>
            <a:off x="846676" y="2516756"/>
            <a:ext cx="4114800" cy="4114800"/>
          </a:xfrm>
        </p:spPr>
      </p:pic>
      <p:sp>
        <p:nvSpPr>
          <p:cNvPr id="4" name="Marcador de Posição de Conteúdo 3">
            <a:extLst>
              <a:ext uri="{FF2B5EF4-FFF2-40B4-BE49-F238E27FC236}">
                <a16:creationId xmlns:a16="http://schemas.microsoft.com/office/drawing/2014/main" id="{50B235B6-7FC9-53B8-FC39-783B2FAF3F4B}"/>
              </a:ext>
            </a:extLst>
          </p:cNvPr>
          <p:cNvSpPr>
            <a:spLocks noGrp="1"/>
          </p:cNvSpPr>
          <p:nvPr>
            <p:ph sz="half" idx="2"/>
          </p:nvPr>
        </p:nvSpPr>
        <p:spPr>
          <a:xfrm>
            <a:off x="6170611" y="2667000"/>
            <a:ext cx="5810717" cy="3357282"/>
          </a:xfrm>
        </p:spPr>
        <p:txBody>
          <a:bodyPr>
            <a:normAutofit/>
          </a:bodyPr>
          <a:lstStyle/>
          <a:p>
            <a:r>
              <a:rPr lang="es-ES" sz="2600" b="1" dirty="0">
                <a:solidFill>
                  <a:srgbClr val="FFFF00"/>
                </a:solidFill>
                <a:effectLst>
                  <a:glow rad="38100">
                    <a:schemeClr val="bg1">
                      <a:lumMod val="50000"/>
                      <a:lumOff val="50000"/>
                      <a:alpha val="20000"/>
                    </a:schemeClr>
                  </a:glow>
                </a:effectLst>
              </a:rPr>
              <a:t>Fosa Coja, utilizada para el tratamiento y la eliminación de olores en alcantarillas sanitarias, fosas sépticas, pozos negros, tuberías, trampas de grasa y criaderos.</a:t>
            </a:r>
            <a:endParaRPr lang="pt-PT" sz="2600" b="1" dirty="0">
              <a:solidFill>
                <a:srgbClr val="FFFF00"/>
              </a:solidFill>
              <a:effectLst>
                <a:glow rad="38100">
                  <a:schemeClr val="bg1">
                    <a:lumMod val="50000"/>
                    <a:lumOff val="50000"/>
                    <a:alpha val="20000"/>
                  </a:schemeClr>
                </a:glow>
              </a:effectLst>
            </a:endParaRPr>
          </a:p>
        </p:txBody>
      </p:sp>
    </p:spTree>
    <p:extLst>
      <p:ext uri="{BB962C8B-B14F-4D97-AF65-F5344CB8AC3E}">
        <p14:creationId xmlns:p14="http://schemas.microsoft.com/office/powerpoint/2010/main" val="3382697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EAC54-DACA-4D0D-70C1-824A44710E1A}"/>
              </a:ext>
            </a:extLst>
          </p:cNvPr>
          <p:cNvSpPr>
            <a:spLocks noGrp="1"/>
          </p:cNvSpPr>
          <p:nvPr>
            <p:ph type="title"/>
          </p:nvPr>
        </p:nvSpPr>
        <p:spPr/>
        <p:txBody>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t>
            </a:r>
            <a:r>
              <a:rPr lang="pt-PT" b="1"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anúbis</a:t>
            </a: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 </a:t>
            </a:r>
            <a:r>
              <a:rPr lang="pt-PT" b="1"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restauramax</a:t>
            </a:r>
            <a:endParaRPr lang="pt-PT" b="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endParaRPr>
          </a:p>
        </p:txBody>
      </p:sp>
      <p:pic>
        <p:nvPicPr>
          <p:cNvPr id="5" name="Marcador de Posição de Conteúdo 4" descr="Uma imagem com texto, amarelo, comida&#10;&#10;Descrição gerada automaticamente">
            <a:extLst>
              <a:ext uri="{FF2B5EF4-FFF2-40B4-BE49-F238E27FC236}">
                <a16:creationId xmlns:a16="http://schemas.microsoft.com/office/drawing/2014/main" id="{BBA2FEFC-925E-340D-CA6B-646E6CD51EBE}"/>
              </a:ext>
            </a:extLst>
          </p:cNvPr>
          <p:cNvPicPr>
            <a:picLocks noGrp="1" noChangeAspect="1"/>
          </p:cNvPicPr>
          <p:nvPr>
            <p:ph sz="half" idx="1"/>
          </p:nvPr>
        </p:nvPicPr>
        <p:blipFill>
          <a:blip r:embed="rId2"/>
          <a:stretch>
            <a:fillRect/>
          </a:stretch>
        </p:blipFill>
        <p:spPr>
          <a:xfrm>
            <a:off x="1489509" y="2171699"/>
            <a:ext cx="4180606" cy="4114800"/>
          </a:xfrm>
        </p:spPr>
      </p:pic>
      <p:sp>
        <p:nvSpPr>
          <p:cNvPr id="4" name="Marcador de Posição de Conteúdo 3">
            <a:extLst>
              <a:ext uri="{FF2B5EF4-FFF2-40B4-BE49-F238E27FC236}">
                <a16:creationId xmlns:a16="http://schemas.microsoft.com/office/drawing/2014/main" id="{88E08C2E-22CC-2AC9-AD2A-FDE4A88F9889}"/>
              </a:ext>
            </a:extLst>
          </p:cNvPr>
          <p:cNvSpPr>
            <a:spLocks noGrp="1"/>
          </p:cNvSpPr>
          <p:nvPr>
            <p:ph sz="half" idx="2"/>
          </p:nvPr>
        </p:nvSpPr>
        <p:spPr/>
        <p:txBody>
          <a:bodyPr/>
          <a:lstStyle/>
          <a:p>
            <a:r>
              <a:rPr lang="es-ES"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rPr>
              <a:t>Restaura el máximo, para reparaciones y reconstrucciones faciales.
En blanco, beige claro y beige oscuro</a:t>
            </a:r>
            <a:br>
              <a:rPr lang="en-US" dirty="0"/>
            </a:br>
            <a:endParaRPr lang="en-US" dirty="0"/>
          </a:p>
          <a:p>
            <a:endParaRPr lang="pt-PT" dirty="0">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val="1372796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A9B61B-6E4E-B594-5F59-BFF4C7BB71D1}"/>
              </a:ext>
            </a:extLst>
          </p:cNvPr>
          <p:cNvSpPr>
            <a:spLocks noGrp="1"/>
          </p:cNvSpPr>
          <p:nvPr>
            <p:ph type="title"/>
          </p:nvPr>
        </p:nvSpPr>
        <p:spPr/>
        <p:txBody>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Auxiliares </a:t>
            </a:r>
            <a:r>
              <a:rPr lang="pt-PT" b="1" dirty="0"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anúbis</a:t>
            </a:r>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 aplicador e botão</a:t>
            </a:r>
          </a:p>
        </p:txBody>
      </p:sp>
      <p:pic>
        <p:nvPicPr>
          <p:cNvPr id="6" name="Marcador de Posição de Conteúdo 5" descr="Uma imagem com texto, Tipo de letra, Marca, logótipo&#10;&#10;Descrição gerada automaticamente">
            <a:extLst>
              <a:ext uri="{FF2B5EF4-FFF2-40B4-BE49-F238E27FC236}">
                <a16:creationId xmlns:a16="http://schemas.microsoft.com/office/drawing/2014/main" id="{06E60C7E-2215-1B31-F8D3-E153475794E6}"/>
              </a:ext>
            </a:extLst>
          </p:cNvPr>
          <p:cNvPicPr>
            <a:picLocks noGrp="1" noChangeAspect="1"/>
          </p:cNvPicPr>
          <p:nvPr>
            <p:ph sz="half" idx="2"/>
          </p:nvPr>
        </p:nvPicPr>
        <p:blipFill>
          <a:blip r:embed="rId2"/>
          <a:stretch>
            <a:fillRect/>
          </a:stretch>
        </p:blipFill>
        <p:spPr>
          <a:xfrm>
            <a:off x="770938" y="2372983"/>
            <a:ext cx="4145507" cy="4114800"/>
          </a:xfrm>
        </p:spPr>
      </p:pic>
      <p:sp>
        <p:nvSpPr>
          <p:cNvPr id="8" name="Marcador de Posição de Conteúdo 7">
            <a:extLst>
              <a:ext uri="{FF2B5EF4-FFF2-40B4-BE49-F238E27FC236}">
                <a16:creationId xmlns:a16="http://schemas.microsoft.com/office/drawing/2014/main" id="{427B088C-DFB5-F229-B1EC-32DBCCDA644B}"/>
              </a:ext>
            </a:extLst>
          </p:cNvPr>
          <p:cNvSpPr>
            <a:spLocks noGrp="1"/>
          </p:cNvSpPr>
          <p:nvPr>
            <p:ph sz="half" idx="1"/>
          </p:nvPr>
        </p:nvSpPr>
        <p:spPr>
          <a:xfrm>
            <a:off x="6087223" y="3026433"/>
            <a:ext cx="4948686" cy="3210465"/>
          </a:xfrm>
        </p:spPr>
        <p:txBody>
          <a:bodyPr>
            <a:normAutofit/>
          </a:bodyPr>
          <a:lstStyle/>
          <a:p>
            <a:r>
              <a:rPr lang="es-ES" sz="28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Se utiliza para sellar la abertura hecha por el trocar (10 mm) tras las perforaciones de aspiración y paf</a:t>
            </a:r>
            <a:r>
              <a:rPr lang="pt-PT" sz="28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latin typeface="Montserrat"/>
              </a:rPr>
              <a:t>.</a:t>
            </a:r>
            <a:endParaRPr lang="pt-PT" sz="28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val="2912370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D1FD12-B3B3-5091-4093-30F001923F2A}"/>
              </a:ext>
            </a:extLst>
          </p:cNvPr>
          <p:cNvSpPr>
            <a:spLocks noGrp="1"/>
          </p:cNvSpPr>
          <p:nvPr>
            <p:ph type="title"/>
          </p:nvPr>
        </p:nvSpPr>
        <p:spPr/>
        <p:txBody>
          <a:bodyPr/>
          <a:lstStyle/>
          <a:p>
            <a:r>
              <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a:t>
            </a:r>
            <a:r>
              <a:rPr lang="es-ES"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Equipo </a:t>
            </a:r>
            <a:r>
              <a:rPr lang="es-ES" b="1" dirty="0"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anúbico</a:t>
            </a:r>
            <a:r>
              <a:rPr lang="es-ES"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 bombas de inyección y aspiradores</a:t>
            </a:r>
            <a:endParaRPr lang="pt-PT"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endParaRPr>
          </a:p>
        </p:txBody>
      </p:sp>
      <p:pic>
        <p:nvPicPr>
          <p:cNvPr id="5" name="Marcador de Posição de Conteúdo 4" descr="Uma imagem com texto, Eletrodoméstico de cozinha, Eletrodoméstico, eletrodoméstico&#10;&#10;Descrição gerada automaticamente">
            <a:extLst>
              <a:ext uri="{FF2B5EF4-FFF2-40B4-BE49-F238E27FC236}">
                <a16:creationId xmlns:a16="http://schemas.microsoft.com/office/drawing/2014/main" id="{09B3A0B4-8F60-F37E-E7D5-BBFC646934F9}"/>
              </a:ext>
            </a:extLst>
          </p:cNvPr>
          <p:cNvPicPr>
            <a:picLocks noGrp="1" noChangeAspect="1"/>
          </p:cNvPicPr>
          <p:nvPr>
            <p:ph sz="half" idx="1"/>
          </p:nvPr>
        </p:nvPicPr>
        <p:blipFill>
          <a:blip r:embed="rId2"/>
          <a:stretch>
            <a:fillRect/>
          </a:stretch>
        </p:blipFill>
        <p:spPr>
          <a:xfrm>
            <a:off x="1391" y="2358606"/>
            <a:ext cx="3979447" cy="4114800"/>
          </a:xfrm>
        </p:spPr>
      </p:pic>
      <p:pic>
        <p:nvPicPr>
          <p:cNvPr id="6" name="Marcador de Posição de Conteúdo 5" descr="Uma imagem com texto, dispositivo, máquina, motor&#10;&#10;Descrição gerada automaticamente">
            <a:extLst>
              <a:ext uri="{FF2B5EF4-FFF2-40B4-BE49-F238E27FC236}">
                <a16:creationId xmlns:a16="http://schemas.microsoft.com/office/drawing/2014/main" id="{683AD099-8DEA-2876-5B35-785B38498092}"/>
              </a:ext>
            </a:extLst>
          </p:cNvPr>
          <p:cNvPicPr>
            <a:picLocks noGrp="1" noChangeAspect="1"/>
          </p:cNvPicPr>
          <p:nvPr>
            <p:ph sz="half" idx="2"/>
          </p:nvPr>
        </p:nvPicPr>
        <p:blipFill>
          <a:blip r:embed="rId3"/>
          <a:stretch>
            <a:fillRect/>
          </a:stretch>
        </p:blipFill>
        <p:spPr>
          <a:xfrm>
            <a:off x="8355814" y="2372983"/>
            <a:ext cx="3841942" cy="4114800"/>
          </a:xfrm>
        </p:spPr>
      </p:pic>
      <p:pic>
        <p:nvPicPr>
          <p:cNvPr id="7" name="Imagem 6" descr="Uma imagem com texto, moto, póster&#10;&#10;Descrição gerada automaticamente">
            <a:extLst>
              <a:ext uri="{FF2B5EF4-FFF2-40B4-BE49-F238E27FC236}">
                <a16:creationId xmlns:a16="http://schemas.microsoft.com/office/drawing/2014/main" id="{7E960399-A405-3954-3AFF-C61B37F3B256}"/>
              </a:ext>
            </a:extLst>
          </p:cNvPr>
          <p:cNvPicPr>
            <a:picLocks noChangeAspect="1"/>
          </p:cNvPicPr>
          <p:nvPr/>
        </p:nvPicPr>
        <p:blipFill>
          <a:blip r:embed="rId4"/>
          <a:stretch>
            <a:fillRect/>
          </a:stretch>
        </p:blipFill>
        <p:spPr>
          <a:xfrm>
            <a:off x="4011580" y="2378015"/>
            <a:ext cx="4168841" cy="4114800"/>
          </a:xfrm>
          <a:prstGeom prst="rect">
            <a:avLst/>
          </a:prstGeom>
        </p:spPr>
      </p:pic>
    </p:spTree>
    <p:extLst>
      <p:ext uri="{BB962C8B-B14F-4D97-AF65-F5344CB8AC3E}">
        <p14:creationId xmlns:p14="http://schemas.microsoft.com/office/powerpoint/2010/main" val="3475259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6413E8-3BA2-2120-63E3-2F4AC502EE5D}"/>
              </a:ext>
            </a:extLst>
          </p:cNvPr>
          <p:cNvSpPr>
            <a:spLocks noGrp="1"/>
          </p:cNvSpPr>
          <p:nvPr>
            <p:ph type="title"/>
          </p:nvPr>
        </p:nvSpPr>
        <p:spPr/>
        <p:txBody>
          <a:bodyPr/>
          <a:lstStyle/>
          <a:p>
            <a:r>
              <a:rPr lang="pt-PT" sz="3600"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Equipamentos </a:t>
            </a:r>
            <a:r>
              <a:rPr lang="pt-PT" sz="3600" b="1" err="1">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anúbis</a:t>
            </a:r>
            <a:r>
              <a:rPr lang="pt-PT" sz="3600"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a:t>
            </a:r>
          </a:p>
        </p:txBody>
      </p:sp>
      <p:sp>
        <p:nvSpPr>
          <p:cNvPr id="3" name="Marcador de Posição de Conteúdo 2">
            <a:extLst>
              <a:ext uri="{FF2B5EF4-FFF2-40B4-BE49-F238E27FC236}">
                <a16:creationId xmlns:a16="http://schemas.microsoft.com/office/drawing/2014/main" id="{5AF17424-E4D6-8C1E-FEA9-9E738E138501}"/>
              </a:ext>
            </a:extLst>
          </p:cNvPr>
          <p:cNvSpPr>
            <a:spLocks noGrp="1"/>
          </p:cNvSpPr>
          <p:nvPr>
            <p:ph sz="half" idx="1"/>
          </p:nvPr>
        </p:nvSpPr>
        <p:spPr/>
        <p:txBody>
          <a:bodyPr>
            <a:normAutofit fontScale="92500" lnSpcReduction="10000"/>
          </a:bodyPr>
          <a:lstStyle/>
          <a:p>
            <a:r>
              <a:rPr lang="pt-PT"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Tablas de thanatopraaxia
Instrumentales completos
Carro de retirada
Tranvía hidráulico
Urnas de retirada
Urnas de cenizas humanas y mascotas</a:t>
            </a:r>
          </a:p>
        </p:txBody>
      </p:sp>
      <p:sp>
        <p:nvSpPr>
          <p:cNvPr id="4" name="Marcador de Posição de Conteúdo 3">
            <a:extLst>
              <a:ext uri="{FF2B5EF4-FFF2-40B4-BE49-F238E27FC236}">
                <a16:creationId xmlns:a16="http://schemas.microsoft.com/office/drawing/2014/main" id="{9232EE5A-8474-904F-1119-BC7F04D465C9}"/>
              </a:ext>
            </a:extLst>
          </p:cNvPr>
          <p:cNvSpPr>
            <a:spLocks noGrp="1"/>
          </p:cNvSpPr>
          <p:nvPr>
            <p:ph sz="half" idx="2"/>
          </p:nvPr>
        </p:nvSpPr>
        <p:spPr/>
        <p:txBody>
          <a:bodyPr>
            <a:normAutofit fontScale="92500" lnSpcReduction="10000"/>
          </a:bodyPr>
          <a:lstStyle/>
          <a:p>
            <a:r>
              <a:rPr lang="es-ES" sz="2400" b="1" dirty="0" err="1">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Necromaquillaje</a:t>
            </a:r>
            <a:r>
              <a:rPr lang="es-ES"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
Maletas
Cámaras en frío
PPE
Lo encuentras en un solo sitio
Anubis y el </a:t>
            </a:r>
            <a:r>
              <a:rPr lang="es-ES" sz="2400" b="1" dirty="0" err="1">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rPr>
              <a:t>varial</a:t>
            </a:r>
            <a:endParaRPr lang="pt-PT" sz="240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p:txBody>
      </p:sp>
    </p:spTree>
    <p:extLst>
      <p:ext uri="{BB962C8B-B14F-4D97-AF65-F5344CB8AC3E}">
        <p14:creationId xmlns:p14="http://schemas.microsoft.com/office/powerpoint/2010/main" val="3992636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C74A41-7DE2-E77B-C942-2F8B2111DDDB}"/>
              </a:ext>
            </a:extLst>
          </p:cNvPr>
          <p:cNvSpPr>
            <a:spLocks noGrp="1"/>
          </p:cNvSpPr>
          <p:nvPr>
            <p:ph type="title"/>
          </p:nvPr>
        </p:nvSpPr>
        <p:spPr/>
        <p:txBody>
          <a:bodyPr>
            <a:normAutofit/>
          </a:bodyPr>
          <a:lstStyle/>
          <a:p>
            <a:r>
              <a:rPr lang="pt-PT" sz="4400" b="1" dirty="0">
                <a:solidFill>
                  <a:srgbClr val="FFFF00"/>
                </a:solidFill>
                <a:effectLst>
                  <a:glow rad="38100">
                    <a:prstClr val="black">
                      <a:lumMod val="65000"/>
                      <a:lumOff val="35000"/>
                      <a:alpha val="40000"/>
                    </a:prstClr>
                  </a:glow>
                  <a:outerShdw blurRad="28575" dist="38100" dir="14040000" algn="tl" rotWithShape="0">
                    <a:srgbClr val="000000">
                      <a:alpha val="25000"/>
                    </a:srgbClr>
                  </a:outerShdw>
                </a:effectLst>
              </a:rPr>
              <a:t>Contato:</a:t>
            </a:r>
          </a:p>
        </p:txBody>
      </p:sp>
      <p:sp>
        <p:nvSpPr>
          <p:cNvPr id="4" name="Marcador de Posição de Conteúdo 3">
            <a:extLst>
              <a:ext uri="{FF2B5EF4-FFF2-40B4-BE49-F238E27FC236}">
                <a16:creationId xmlns:a16="http://schemas.microsoft.com/office/drawing/2014/main" id="{C4FFD444-20FC-AB31-4EDB-41632783535C}"/>
              </a:ext>
            </a:extLst>
          </p:cNvPr>
          <p:cNvSpPr>
            <a:spLocks noGrp="1"/>
          </p:cNvSpPr>
          <p:nvPr>
            <p:ph sz="half" idx="2"/>
          </p:nvPr>
        </p:nvSpPr>
        <p:spPr>
          <a:xfrm>
            <a:off x="577820" y="2537604"/>
            <a:ext cx="10469592" cy="4044350"/>
          </a:xfrm>
        </p:spPr>
        <p:txBody>
          <a:bodyPr vert="horz" lIns="91440" tIns="45720" rIns="91440" bIns="45720" rtlCol="0" anchor="ctr">
            <a:noAutofit/>
          </a:bodyPr>
          <a:lstStyle/>
          <a:p>
            <a:br>
              <a:rPr lang="en-US" sz="2800" b="1" dirty="0">
                <a:solidFill>
                  <a:srgbClr val="FFFF00"/>
                </a:solidFill>
              </a:rPr>
            </a:br>
            <a:r>
              <a:rPr lang="pt-PT" sz="105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rPr>
              <a:t>ANUBIS - Ind. e Com. de Artigos Funerários</a:t>
            </a:r>
            <a:endParaRPr lang="pt-PT" sz="105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a:p>
            <a:r>
              <a:rPr lang="pt-PT" sz="105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rPr>
              <a:t>R. Vinte e Cinco de Dezembro, 305-A</a:t>
            </a:r>
            <a:endParaRPr lang="pt-PT" sz="105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a:p>
            <a:r>
              <a:rPr lang="pt-PT" sz="105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rPr>
              <a:t>CEP: 87111700 - Parque Industrial Sarandi - PR</a:t>
            </a:r>
            <a:endParaRPr lang="pt-PT" sz="1050"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ndParaRPr>
          </a:p>
          <a:p>
            <a:r>
              <a:rPr lang="pt-PT" sz="2800" b="1" dirty="0">
                <a:solidFill>
                  <a:srgbClr val="FFFF00"/>
                </a:solidFill>
              </a:rPr>
              <a:t>Centro de </a:t>
            </a:r>
            <a:r>
              <a:rPr lang="pt-PT" sz="2800" b="1">
                <a:solidFill>
                  <a:srgbClr val="FFFF00"/>
                </a:solidFill>
              </a:rPr>
              <a:t>llamadas</a:t>
            </a:r>
            <a:r>
              <a:rPr lang="pt-PT" b="1">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rPr>
              <a:t> </a:t>
            </a:r>
            <a:br>
              <a:rPr lang="pt-PT" b="1">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rPr>
            </a:br>
            <a:r>
              <a:rPr lang="pt-PT" b="1">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hlinkClick r:id="rId2">
                  <a:extLst>
                    <a:ext uri="{A12FA001-AC4F-418D-AE19-62706E023703}">
                      <ahyp:hlinkClr xmlns:ahyp="http://schemas.microsoft.com/office/drawing/2018/hyperlinkcolor" val="tx"/>
                    </a:ext>
                  </a:extLst>
                </a:hlinkClick>
              </a:rPr>
              <a:t>(</a:t>
            </a:r>
            <a:r>
              <a:rPr lang="pt-PT"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hlinkClick r:id="rId2">
                  <a:extLst>
                    <a:ext uri="{A12FA001-AC4F-418D-AE19-62706E023703}">
                      <ahyp:hlinkClr xmlns:ahyp="http://schemas.microsoft.com/office/drawing/2018/hyperlinkcolor" val="tx"/>
                    </a:ext>
                  </a:extLst>
                </a:hlinkClick>
              </a:rPr>
              <a:t>11) 99346-4641</a:t>
            </a:r>
            <a:endParaRPr lang="pt-PT"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hlinkClick r:id="rId2">
                <a:extLst>
                  <a:ext uri="{A12FA001-AC4F-418D-AE19-62706E023703}">
                    <ahyp:hlinkClr xmlns:ahyp="http://schemas.microsoft.com/office/drawing/2018/hyperlinkcolor" val="tx"/>
                  </a:ext>
                </a:extLst>
              </a:hlinkClick>
            </a:endParaRPr>
          </a:p>
          <a:p>
            <a:r>
              <a:rPr lang="pt-PT"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hlinkClick r:id="rId3">
                  <a:extLst>
                    <a:ext uri="{A12FA001-AC4F-418D-AE19-62706E023703}">
                      <ahyp:hlinkClr xmlns:ahyp="http://schemas.microsoft.com/office/drawing/2018/hyperlinkcolor" val="tx"/>
                    </a:ext>
                  </a:extLst>
                </a:hlinkClick>
              </a:rPr>
              <a:t>(44) 3254-5550</a:t>
            </a:r>
            <a:endParaRPr lang="pt-PT"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hlinkClick r:id="rId3">
                <a:extLst>
                  <a:ext uri="{A12FA001-AC4F-418D-AE19-62706E023703}">
                    <ahyp:hlinkClr xmlns:ahyp="http://schemas.microsoft.com/office/drawing/2018/hyperlinkcolor" val="tx"/>
                  </a:ext>
                </a:extLst>
              </a:hlinkClick>
            </a:endParaRPr>
          </a:p>
          <a:p>
            <a:r>
              <a:rPr lang="pt-PT"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hlinkClick r:id="rId4">
                  <a:extLst>
                    <a:ext uri="{A12FA001-AC4F-418D-AE19-62706E023703}">
                      <ahyp:hlinkClr xmlns:ahyp="http://schemas.microsoft.com/office/drawing/2018/hyperlinkcolor" val="tx"/>
                    </a:ext>
                  </a:extLst>
                </a:hlinkClick>
              </a:rPr>
              <a:t>vendas@anubis.ind.br</a:t>
            </a:r>
            <a:endParaRPr lang="pt-PT"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hlinkClick r:id="rId4">
                <a:extLst>
                  <a:ext uri="{A12FA001-AC4F-418D-AE19-62706E023703}">
                    <ahyp:hlinkClr xmlns:ahyp="http://schemas.microsoft.com/office/drawing/2018/hyperlinkcolor" val="tx"/>
                  </a:ext>
                </a:extLst>
              </a:hlinkClick>
            </a:endParaRPr>
          </a:p>
          <a:p>
            <a:r>
              <a:rPr lang="pt-PT"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hlinkClick r:id="rId5">
                  <a:extLst>
                    <a:ext uri="{A12FA001-AC4F-418D-AE19-62706E023703}">
                      <ahyp:hlinkClr xmlns:ahyp="http://schemas.microsoft.com/office/drawing/2018/hyperlinkcolor" val="tx"/>
                    </a:ext>
                  </a:extLst>
                </a:hlinkClick>
              </a:rPr>
              <a:t>@anubis.quimicos</a:t>
            </a:r>
            <a:endParaRPr lang="pt-PT"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hlinkClick r:id="rId5">
                <a:extLst>
                  <a:ext uri="{A12FA001-AC4F-418D-AE19-62706E023703}">
                    <ahyp:hlinkClr xmlns:ahyp="http://schemas.microsoft.com/office/drawing/2018/hyperlinkcolor" val="tx"/>
                  </a:ext>
                </a:extLst>
              </a:hlinkClick>
            </a:endParaRPr>
          </a:p>
          <a:p>
            <a:r>
              <a:rPr lang="pt-PT"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ea typeface="+mn-lt"/>
                <a:cs typeface="+mn-lt"/>
                <a:hlinkClick r:id="rId6">
                  <a:extLst>
                    <a:ext uri="{A12FA001-AC4F-418D-AE19-62706E023703}">
                      <ahyp:hlinkClr xmlns:ahyp="http://schemas.microsoft.com/office/drawing/2018/hyperlinkcolor" val="tx"/>
                    </a:ext>
                  </a:extLst>
                </a:hlinkClick>
              </a:rPr>
              <a:t>@anubistanatopraxia</a:t>
            </a:r>
            <a:endParaRPr lang="pt-PT" b="1" dirty="0">
              <a:solidFill>
                <a:srgbClr val="FFFF00"/>
              </a:solidFill>
              <a:effectLst>
                <a:glow rad="38100">
                  <a:prstClr val="black">
                    <a:lumMod val="50000"/>
                    <a:lumOff val="50000"/>
                    <a:alpha val="20000"/>
                  </a:prstClr>
                </a:glow>
                <a:outerShdw blurRad="44450" dist="12700" dir="13860000" algn="tl" rotWithShape="0">
                  <a:srgbClr val="000000">
                    <a:alpha val="20000"/>
                  </a:srgbClr>
                </a:outerShdw>
              </a:effectLst>
              <a:hlinkClick r:id="rId6">
                <a:extLst>
                  <a:ext uri="{A12FA001-AC4F-418D-AE19-62706E023703}">
                    <ahyp:hlinkClr xmlns:ahyp="http://schemas.microsoft.com/office/drawing/2018/hyperlinkcolor" val="tx"/>
                  </a:ext>
                </a:extLst>
              </a:hlinkClick>
            </a:endParaRPr>
          </a:p>
          <a:p>
            <a:endParaRPr lang="pt-PT" dirty="0">
              <a:effectLst>
                <a:glow rad="38100">
                  <a:prstClr val="black">
                    <a:lumMod val="50000"/>
                    <a:lumOff val="50000"/>
                    <a:alpha val="20000"/>
                  </a:prstClr>
                </a:glow>
                <a:outerShdw blurRad="44450" dist="12700" dir="13860000" algn="tl" rotWithShape="0">
                  <a:srgbClr val="000000">
                    <a:alpha val="20000"/>
                  </a:srgbClr>
                </a:outerShdw>
              </a:effectLst>
            </a:endParaRPr>
          </a:p>
        </p:txBody>
      </p:sp>
      <p:pic>
        <p:nvPicPr>
          <p:cNvPr id="5" name="Imagem 4" descr="Uma imagem com texto, Tipo de letra, Gráficos, logótipo&#10;&#10;Descrição gerada automaticamente">
            <a:extLst>
              <a:ext uri="{FF2B5EF4-FFF2-40B4-BE49-F238E27FC236}">
                <a16:creationId xmlns:a16="http://schemas.microsoft.com/office/drawing/2014/main" id="{D2504844-BBD4-6E24-3784-A4794686EF4F}"/>
              </a:ext>
            </a:extLst>
          </p:cNvPr>
          <p:cNvPicPr>
            <a:picLocks noChangeAspect="1"/>
          </p:cNvPicPr>
          <p:nvPr/>
        </p:nvPicPr>
        <p:blipFill>
          <a:blip r:embed="rId7"/>
          <a:stretch>
            <a:fillRect/>
          </a:stretch>
        </p:blipFill>
        <p:spPr>
          <a:xfrm>
            <a:off x="5408583" y="903078"/>
            <a:ext cx="6507550" cy="4951202"/>
          </a:xfrm>
          <a:prstGeom prst="rect">
            <a:avLst/>
          </a:prstGeom>
        </p:spPr>
      </p:pic>
    </p:spTree>
    <p:extLst>
      <p:ext uri="{BB962C8B-B14F-4D97-AF65-F5344CB8AC3E}">
        <p14:creationId xmlns:p14="http://schemas.microsoft.com/office/powerpoint/2010/main" val="4778797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A9E023"/>
      </a:accent1>
      <a:accent2>
        <a:srgbClr val="1FCDB6"/>
      </a:accent2>
      <a:accent3>
        <a:srgbClr val="5F99C9"/>
      </a:accent3>
      <a:accent4>
        <a:srgbClr val="AE65D1"/>
      </a:accent4>
      <a:accent5>
        <a:srgbClr val="D06423"/>
      </a:accent5>
      <a:accent6>
        <a:srgbClr val="DCAB11"/>
      </a:accent6>
      <a:hlink>
        <a:srgbClr val="ADE133"/>
      </a:hlink>
      <a:folHlink>
        <a:srgbClr val="C2EA66"/>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1FEE2289-88FB-467C-9C9A-54F3C85768F0}"/>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67A94FF-35EB-43BC-B95E-04B2CDBEA9F2}">
  <we:reference id="wa200005566" version="3.0.0.3" store="pt-BR" storeType="OMEX"/>
  <we:alternateReferences>
    <we:reference id="wa200005566" version="3.0.0.3"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TC103457485[[fn=Mesh]]</Template>
  <TotalTime>567</TotalTime>
  <Words>1230</Words>
  <Application>Microsoft Office PowerPoint</Application>
  <PresentationFormat>Widescreen</PresentationFormat>
  <Paragraphs>91</Paragraphs>
  <Slides>32</Slides>
  <Notes>1</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32</vt:i4>
      </vt:variant>
    </vt:vector>
  </HeadingPairs>
  <TitlesOfParts>
    <vt:vector size="38" baseType="lpstr">
      <vt:lpstr>Arial</vt:lpstr>
      <vt:lpstr>Calibri</vt:lpstr>
      <vt:lpstr>Century Gothic</vt:lpstr>
      <vt:lpstr>Montserrat</vt:lpstr>
      <vt:lpstr>var( --e-global-typography-text-font-family )</vt:lpstr>
      <vt:lpstr>Mesh</vt:lpstr>
      <vt:lpstr>Apresentação do PowerPoint</vt:lpstr>
      <vt:lpstr>FLUIDOS ARTERIALES, CAVITARIOS Y AUXILIARES </vt:lpstr>
      <vt:lpstr>TANATOFLUÍDO ARTERIAL 14 – TA 14</vt:lpstr>
      <vt:lpstr>TANATOFLUÍDO ARTERIAL 21 – TA 21</vt:lpstr>
      <vt:lpstr>TANATOFLUÍDO ARTERIAL 26 – TA 26</vt:lpstr>
      <vt:lpstr>Tanatofluído arterial 32 – ta 32</vt:lpstr>
      <vt:lpstr>Tanatofluído cavitário 20 – tc 20</vt:lpstr>
      <vt:lpstr>Tanatofluído cavitário 30 – tc 30</vt:lpstr>
      <vt:lpstr>Tanatofluído cavitário 37 – tc 37</vt:lpstr>
      <vt:lpstr>solvente arterial</vt:lpstr>
      <vt:lpstr>Fluídos auxiliares anúbis - baccfin</vt:lpstr>
      <vt:lpstr>Auxiliares anúbis - revert edema</vt:lpstr>
      <vt:lpstr>Auxiliares anúbis - coagulante</vt:lpstr>
      <vt:lpstr>Auxiliares anúbis -  gel fix</vt:lpstr>
      <vt:lpstr>Auxiliares anúbis -  corante artificial</vt:lpstr>
      <vt:lpstr>Auxiliares anúbis - necropó</vt:lpstr>
      <vt:lpstr>Auxiliares anúbis -  sekapó</vt:lpstr>
      <vt:lpstr>Auxiliares anúbis - vedapó </vt:lpstr>
      <vt:lpstr>Auxiliares anúbis - corante facial spray</vt:lpstr>
      <vt:lpstr>Auxiliares anúbis - desodorizador de ambiente</vt:lpstr>
      <vt:lpstr>Auxiliares anúbis - free insect </vt:lpstr>
      <vt:lpstr>Auxiliares anúbis - cola labial com pincel</vt:lpstr>
      <vt:lpstr>Auxiliares anúbis - cola pratik</vt:lpstr>
      <vt:lpstr>Auxiliares anúbis - cheiro bom</vt:lpstr>
      <vt:lpstr>Auxiliares anúbis - adesivo spray </vt:lpstr>
      <vt:lpstr>Auxiliares anúbis - enzibac</vt:lpstr>
      <vt:lpstr>Auxiliares anúbis - fossa limp</vt:lpstr>
      <vt:lpstr>Auxiliares anúbis - restauramax</vt:lpstr>
      <vt:lpstr>Auxiliares anúbis - aplicador e botão</vt:lpstr>
      <vt:lpstr> Equipo anúbico: bombas de inyección y aspiradores</vt:lpstr>
      <vt:lpstr>Equipamentos anúbis:</vt:lpstr>
      <vt:lpstr>Contato: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Modial</dc:creator>
  <cp:lastModifiedBy>Marcos Vinicius Viola</cp:lastModifiedBy>
  <cp:revision>652</cp:revision>
  <dcterms:created xsi:type="dcterms:W3CDTF">2024-09-20T02:20:17Z</dcterms:created>
  <dcterms:modified xsi:type="dcterms:W3CDTF">2025-12-09T19:30:35Z</dcterms:modified>
</cp:coreProperties>
</file>